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79" r:id="rId2"/>
    <p:sldId id="294" r:id="rId3"/>
    <p:sldId id="295" r:id="rId4"/>
    <p:sldId id="298" r:id="rId5"/>
    <p:sldId id="299" r:id="rId6"/>
    <p:sldId id="282" r:id="rId7"/>
    <p:sldId id="284" r:id="rId8"/>
    <p:sldId id="285" r:id="rId9"/>
    <p:sldId id="286" r:id="rId10"/>
    <p:sldId id="287" r:id="rId11"/>
    <p:sldId id="297" r:id="rId12"/>
    <p:sldId id="310" r:id="rId13"/>
    <p:sldId id="292" r:id="rId14"/>
    <p:sldId id="291" r:id="rId15"/>
    <p:sldId id="300" r:id="rId16"/>
    <p:sldId id="288" r:id="rId17"/>
    <p:sldId id="290" r:id="rId18"/>
    <p:sldId id="308" r:id="rId19"/>
    <p:sldId id="313" r:id="rId20"/>
    <p:sldId id="309" r:id="rId21"/>
    <p:sldId id="311" r:id="rId22"/>
    <p:sldId id="314" r:id="rId23"/>
    <p:sldId id="312" r:id="rId24"/>
    <p:sldId id="315" r:id="rId25"/>
  </p:sldIdLst>
  <p:sldSz cx="9144000" cy="6858000" type="screen4x3"/>
  <p:notesSz cx="6794500" cy="9906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47" autoAdjust="0"/>
    <p:restoredTop sz="93073" autoAdjust="0"/>
  </p:normalViewPr>
  <p:slideViewPr>
    <p:cSldViewPr>
      <p:cViewPr>
        <p:scale>
          <a:sx n="98" d="100"/>
          <a:sy n="98" d="100"/>
        </p:scale>
        <p:origin x="-642" y="7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F74434-4323-46B0-AB1E-ADC323F6EFF4}" type="datetimeFigureOut">
              <a:rPr lang="de-DE" smtClean="0"/>
              <a:t>22.11.2016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0E131A-F570-4D92-9681-5EA1818EE90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76491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0CC655-D888-48ED-BB9B-69F4470809AD}" type="datetimeFigureOut">
              <a:rPr lang="de-DE" smtClean="0"/>
              <a:t>22.11.2016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89FD16-491B-43DE-8AC3-BB7533FD22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2478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9FD16-491B-43DE-8AC3-BB7533FD2213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4838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20A0E-253E-4843-8AC5-B7744F74C1B5}" type="datetime1">
              <a:rPr lang="de-DE" smtClean="0"/>
              <a:t>22.11.2016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19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5328592" cy="490066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de-DE" sz="2800" b="1" kern="1200" dirty="0">
                <a:solidFill>
                  <a:srgbClr val="13776B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3DA3-8152-48F5-8D14-967D40F8D963}" type="datetime1">
              <a:rPr lang="de-DE" smtClean="0"/>
              <a:t>22.11.2016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0440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D3F8-33A9-4390-97D9-397A42C1D857}" type="datetime1">
              <a:rPr lang="de-DE" smtClean="0"/>
              <a:t>22.11.2016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5026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98708" y="274638"/>
            <a:ext cx="5317508" cy="490066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de-DE" sz="2800" b="1" kern="1200" dirty="0">
                <a:solidFill>
                  <a:srgbClr val="13776B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E3FD3-8DCE-4A68-9010-E723AAAD614C}" type="datetime1">
              <a:rPr lang="de-DE" smtClean="0"/>
              <a:t>22.11.2016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9304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5328592" cy="490066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de-DE" sz="2800" b="1" kern="1200" dirty="0">
                <a:solidFill>
                  <a:srgbClr val="13776B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1698-A32C-450A-B7CB-1019B98B3F1B}" type="datetime1">
              <a:rPr lang="de-DE" smtClean="0"/>
              <a:t>22.11.2016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5476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5328592" cy="490066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de-DE" sz="2800" b="1" kern="1200" dirty="0">
                <a:solidFill>
                  <a:srgbClr val="13776B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58733-8336-450F-B388-1F965DD7BC2F}" type="datetime1">
              <a:rPr lang="de-DE" smtClean="0"/>
              <a:t>22.11.2016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0246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45263-1807-4460-9AE5-781B5FB508D2}" type="datetime1">
              <a:rPr lang="de-DE" smtClean="0"/>
              <a:t>22.11.2016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2053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F458-3D95-4B16-AF6F-61C69005C00B}" type="datetime1">
              <a:rPr lang="de-DE" smtClean="0"/>
              <a:t>22.11.2016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4255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61862-3D4D-418C-8C04-EDC9C10EF566}" type="datetime1">
              <a:rPr lang="de-DE" smtClean="0"/>
              <a:t>22.11.2016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0524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CB1A-7FD7-4085-AAD6-8B1872E6E644}" type="datetime1">
              <a:rPr lang="de-DE" smtClean="0"/>
              <a:t>22.11.2016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3025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0727D-3A61-4CE7-9F13-B2A1CF7CC0AB}" type="datetime1">
              <a:rPr lang="de-DE" smtClean="0"/>
              <a:t>22.11.2016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1561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10" descr="https://upload.wikimedia.org/wikipedia/commons/thumb/0/06/LMU_Muenchen_Logo.svg/2000px-LMU_Muenchen_Logo.svg.png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2F854C"/>
              </a:clrFrom>
              <a:clrTo>
                <a:srgbClr val="2F854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51080"/>
            <a:ext cx="952500" cy="498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hteck 16"/>
          <p:cNvSpPr/>
          <p:nvPr userDrawn="1"/>
        </p:nvSpPr>
        <p:spPr>
          <a:xfrm>
            <a:off x="0" y="6525384"/>
            <a:ext cx="9144000" cy="360000"/>
          </a:xfrm>
          <a:prstGeom prst="rect">
            <a:avLst/>
          </a:prstGeom>
          <a:solidFill>
            <a:srgbClr val="1377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60E9A-22D3-4C94-9846-D8DC6E6FCD5D}" type="datetime1">
              <a:rPr lang="de-DE" smtClean="0"/>
              <a:t>22.11.2016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520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4A33B78F-A479-4472-B297-E81D9ADC65B6}" type="slidenum">
              <a:rPr lang="de-DE" smtClean="0"/>
              <a:pPr/>
              <a:t>‹Nr.›</a:t>
            </a:fld>
            <a:endParaRPr lang="de-DE"/>
          </a:p>
        </p:txBody>
      </p:sp>
      <p:grpSp>
        <p:nvGrpSpPr>
          <p:cNvPr id="8" name="Gruppieren 7"/>
          <p:cNvGrpSpPr/>
          <p:nvPr/>
        </p:nvGrpSpPr>
        <p:grpSpPr>
          <a:xfrm>
            <a:off x="2" y="0"/>
            <a:ext cx="9145589" cy="823461"/>
            <a:chOff x="-1587" y="5085184"/>
            <a:chExt cx="9145589" cy="823461"/>
          </a:xfrm>
        </p:grpSpPr>
        <p:sp>
          <p:nvSpPr>
            <p:cNvPr id="10" name="Rechteck 9"/>
            <p:cNvSpPr/>
            <p:nvPr/>
          </p:nvSpPr>
          <p:spPr>
            <a:xfrm>
              <a:off x="-1587" y="5085184"/>
              <a:ext cx="9144000" cy="757258"/>
            </a:xfrm>
            <a:prstGeom prst="rect">
              <a:avLst/>
            </a:prstGeom>
            <a:solidFill>
              <a:srgbClr val="88B2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11" name="Gruppieren 10"/>
            <p:cNvGrpSpPr/>
            <p:nvPr/>
          </p:nvGrpSpPr>
          <p:grpSpPr>
            <a:xfrm>
              <a:off x="-1" y="5302463"/>
              <a:ext cx="9144003" cy="606182"/>
              <a:chOff x="-3" y="564281"/>
              <a:chExt cx="9144003" cy="606182"/>
            </a:xfrm>
          </p:grpSpPr>
          <p:sp>
            <p:nvSpPr>
              <p:cNvPr id="12" name="Diagonal liegende Ecken des Rechtecks schneiden 17"/>
              <p:cNvSpPr/>
              <p:nvPr/>
            </p:nvSpPr>
            <p:spPr>
              <a:xfrm flipH="1">
                <a:off x="-3" y="564281"/>
                <a:ext cx="7090691" cy="587466"/>
              </a:xfrm>
              <a:custGeom>
                <a:avLst/>
                <a:gdLst>
                  <a:gd name="connsiteX0" fmla="*/ 0 w 3528392"/>
                  <a:gd name="connsiteY0" fmla="*/ 0 h 504056"/>
                  <a:gd name="connsiteX1" fmla="*/ 3276364 w 3528392"/>
                  <a:gd name="connsiteY1" fmla="*/ 0 h 504056"/>
                  <a:gd name="connsiteX2" fmla="*/ 3528392 w 3528392"/>
                  <a:gd name="connsiteY2" fmla="*/ 252028 h 504056"/>
                  <a:gd name="connsiteX3" fmla="*/ 3528392 w 3528392"/>
                  <a:gd name="connsiteY3" fmla="*/ 504056 h 504056"/>
                  <a:gd name="connsiteX4" fmla="*/ 3528392 w 3528392"/>
                  <a:gd name="connsiteY4" fmla="*/ 504056 h 504056"/>
                  <a:gd name="connsiteX5" fmla="*/ 252028 w 3528392"/>
                  <a:gd name="connsiteY5" fmla="*/ 504056 h 504056"/>
                  <a:gd name="connsiteX6" fmla="*/ 0 w 3528392"/>
                  <a:gd name="connsiteY6" fmla="*/ 252028 h 504056"/>
                  <a:gd name="connsiteX7" fmla="*/ 0 w 3528392"/>
                  <a:gd name="connsiteY7" fmla="*/ 0 h 504056"/>
                  <a:gd name="connsiteX0" fmla="*/ 1972 w 3530364"/>
                  <a:gd name="connsiteY0" fmla="*/ 0 h 504056"/>
                  <a:gd name="connsiteX1" fmla="*/ 3278336 w 3530364"/>
                  <a:gd name="connsiteY1" fmla="*/ 0 h 504056"/>
                  <a:gd name="connsiteX2" fmla="*/ 3530364 w 3530364"/>
                  <a:gd name="connsiteY2" fmla="*/ 252028 h 504056"/>
                  <a:gd name="connsiteX3" fmla="*/ 3530364 w 3530364"/>
                  <a:gd name="connsiteY3" fmla="*/ 504056 h 504056"/>
                  <a:gd name="connsiteX4" fmla="*/ 3530364 w 3530364"/>
                  <a:gd name="connsiteY4" fmla="*/ 504056 h 504056"/>
                  <a:gd name="connsiteX5" fmla="*/ 0 w 3530364"/>
                  <a:gd name="connsiteY5" fmla="*/ 497706 h 504056"/>
                  <a:gd name="connsiteX6" fmla="*/ 1972 w 3530364"/>
                  <a:gd name="connsiteY6" fmla="*/ 252028 h 504056"/>
                  <a:gd name="connsiteX7" fmla="*/ 1972 w 3530364"/>
                  <a:gd name="connsiteY7" fmla="*/ 0 h 504056"/>
                  <a:gd name="connsiteX0" fmla="*/ 1972 w 3530364"/>
                  <a:gd name="connsiteY0" fmla="*/ 0 h 504056"/>
                  <a:gd name="connsiteX1" fmla="*/ 3278336 w 3530364"/>
                  <a:gd name="connsiteY1" fmla="*/ 0 h 504056"/>
                  <a:gd name="connsiteX2" fmla="*/ 3530364 w 3530364"/>
                  <a:gd name="connsiteY2" fmla="*/ 252028 h 504056"/>
                  <a:gd name="connsiteX3" fmla="*/ 3530364 w 3530364"/>
                  <a:gd name="connsiteY3" fmla="*/ 504056 h 504056"/>
                  <a:gd name="connsiteX4" fmla="*/ 3530364 w 3530364"/>
                  <a:gd name="connsiteY4" fmla="*/ 504056 h 504056"/>
                  <a:gd name="connsiteX5" fmla="*/ 0 w 3530364"/>
                  <a:gd name="connsiteY5" fmla="*/ 497706 h 504056"/>
                  <a:gd name="connsiteX6" fmla="*/ 1972 w 3530364"/>
                  <a:gd name="connsiteY6" fmla="*/ 239328 h 504056"/>
                  <a:gd name="connsiteX7" fmla="*/ 1972 w 3530364"/>
                  <a:gd name="connsiteY7" fmla="*/ 0 h 504056"/>
                  <a:gd name="connsiteX0" fmla="*/ 1972 w 3530364"/>
                  <a:gd name="connsiteY0" fmla="*/ 0 h 504056"/>
                  <a:gd name="connsiteX1" fmla="*/ 3398506 w 3530364"/>
                  <a:gd name="connsiteY1" fmla="*/ 0 h 504056"/>
                  <a:gd name="connsiteX2" fmla="*/ 3530364 w 3530364"/>
                  <a:gd name="connsiteY2" fmla="*/ 252028 h 504056"/>
                  <a:gd name="connsiteX3" fmla="*/ 3530364 w 3530364"/>
                  <a:gd name="connsiteY3" fmla="*/ 504056 h 504056"/>
                  <a:gd name="connsiteX4" fmla="*/ 3530364 w 3530364"/>
                  <a:gd name="connsiteY4" fmla="*/ 504056 h 504056"/>
                  <a:gd name="connsiteX5" fmla="*/ 0 w 3530364"/>
                  <a:gd name="connsiteY5" fmla="*/ 497706 h 504056"/>
                  <a:gd name="connsiteX6" fmla="*/ 1972 w 3530364"/>
                  <a:gd name="connsiteY6" fmla="*/ 239328 h 504056"/>
                  <a:gd name="connsiteX7" fmla="*/ 1972 w 3530364"/>
                  <a:gd name="connsiteY7" fmla="*/ 0 h 504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30364" h="504056">
                    <a:moveTo>
                      <a:pt x="1972" y="0"/>
                    </a:moveTo>
                    <a:lnTo>
                      <a:pt x="3398506" y="0"/>
                    </a:lnTo>
                    <a:lnTo>
                      <a:pt x="3530364" y="252028"/>
                    </a:lnTo>
                    <a:lnTo>
                      <a:pt x="3530364" y="504056"/>
                    </a:lnTo>
                    <a:lnTo>
                      <a:pt x="3530364" y="504056"/>
                    </a:lnTo>
                    <a:lnTo>
                      <a:pt x="0" y="497706"/>
                    </a:lnTo>
                    <a:cubicBezTo>
                      <a:pt x="657" y="415813"/>
                      <a:pt x="1315" y="321221"/>
                      <a:pt x="1972" y="239328"/>
                    </a:cubicBezTo>
                    <a:lnTo>
                      <a:pt x="197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4" name="Rechteck 13"/>
              <p:cNvSpPr/>
              <p:nvPr/>
            </p:nvSpPr>
            <p:spPr>
              <a:xfrm>
                <a:off x="0" y="1124744"/>
                <a:ext cx="9144000" cy="45719"/>
              </a:xfrm>
              <a:prstGeom prst="rect">
                <a:avLst/>
              </a:prstGeom>
              <a:solidFill>
                <a:srgbClr val="13776B"/>
              </a:solidFill>
              <a:ln>
                <a:noFill/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5" name="Textfeld 20"/>
              <p:cNvSpPr txBox="1"/>
              <p:nvPr/>
            </p:nvSpPr>
            <p:spPr>
              <a:xfrm>
                <a:off x="251520" y="624383"/>
                <a:ext cx="58860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800" b="1" dirty="0" smtClean="0">
                  <a:solidFill>
                    <a:srgbClr val="13776B"/>
                  </a:solidFill>
                </a:endParaRPr>
              </a:p>
            </p:txBody>
          </p:sp>
        </p:grpSp>
      </p:grpSp>
      <p:grpSp>
        <p:nvGrpSpPr>
          <p:cNvPr id="18" name="Gruppieren 17"/>
          <p:cNvGrpSpPr/>
          <p:nvPr userDrawn="1"/>
        </p:nvGrpSpPr>
        <p:grpSpPr>
          <a:xfrm>
            <a:off x="274572" y="252009"/>
            <a:ext cx="952500" cy="498634"/>
            <a:chOff x="760338" y="908720"/>
            <a:chExt cx="952500" cy="498634"/>
          </a:xfrm>
        </p:grpSpPr>
        <p:sp>
          <p:nvSpPr>
            <p:cNvPr id="19" name="Rechteck 18"/>
            <p:cNvSpPr/>
            <p:nvPr/>
          </p:nvSpPr>
          <p:spPr>
            <a:xfrm>
              <a:off x="1259632" y="954637"/>
              <a:ext cx="406800" cy="406800"/>
            </a:xfrm>
            <a:prstGeom prst="rect">
              <a:avLst/>
            </a:prstGeom>
            <a:solidFill>
              <a:srgbClr val="1377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Rechteck 19"/>
            <p:cNvSpPr/>
            <p:nvPr/>
          </p:nvSpPr>
          <p:spPr>
            <a:xfrm>
              <a:off x="805724" y="953708"/>
              <a:ext cx="406800" cy="406800"/>
            </a:xfrm>
            <a:prstGeom prst="rect">
              <a:avLst/>
            </a:prstGeom>
            <a:solidFill>
              <a:srgbClr val="1377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1" name="Picture 10" descr="https://upload.wikimedia.org/wikipedia/commons/thumb/0/06/LMU_Muenchen_Logo.svg/2000px-LMU_Muenchen_Logo.svg.pn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2F854C"/>
                </a:clrFrom>
                <a:clrTo>
                  <a:srgbClr val="2F854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338" y="908720"/>
              <a:ext cx="952500" cy="498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8" name="Flussdiagramm: Daten 16"/>
          <p:cNvSpPr/>
          <p:nvPr userDrawn="1"/>
        </p:nvSpPr>
        <p:spPr>
          <a:xfrm>
            <a:off x="6452300" y="67864"/>
            <a:ext cx="2700000" cy="732737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8103"/>
              <a:gd name="connsiteY0" fmla="*/ 10088 h 10088"/>
              <a:gd name="connsiteX1" fmla="*/ 2000 w 8103"/>
              <a:gd name="connsiteY1" fmla="*/ 88 h 10088"/>
              <a:gd name="connsiteX2" fmla="*/ 8103 w 8103"/>
              <a:gd name="connsiteY2" fmla="*/ 0 h 10088"/>
              <a:gd name="connsiteX3" fmla="*/ 8000 w 8103"/>
              <a:gd name="connsiteY3" fmla="*/ 10088 h 10088"/>
              <a:gd name="connsiteX4" fmla="*/ 0 w 8103"/>
              <a:gd name="connsiteY4" fmla="*/ 10088 h 10088"/>
              <a:gd name="connsiteX0" fmla="*/ 0 w 10000"/>
              <a:gd name="connsiteY0" fmla="*/ 10000 h 10087"/>
              <a:gd name="connsiteX1" fmla="*/ 2468 w 10000"/>
              <a:gd name="connsiteY1" fmla="*/ 87 h 10087"/>
              <a:gd name="connsiteX2" fmla="*/ 10000 w 10000"/>
              <a:gd name="connsiteY2" fmla="*/ 0 h 10087"/>
              <a:gd name="connsiteX3" fmla="*/ 9979 w 10000"/>
              <a:gd name="connsiteY3" fmla="*/ 10087 h 10087"/>
              <a:gd name="connsiteX4" fmla="*/ 0 w 10000"/>
              <a:gd name="connsiteY4" fmla="*/ 10000 h 1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87">
                <a:moveTo>
                  <a:pt x="0" y="10000"/>
                </a:moveTo>
                <a:lnTo>
                  <a:pt x="2468" y="87"/>
                </a:lnTo>
                <a:lnTo>
                  <a:pt x="10000" y="0"/>
                </a:lnTo>
                <a:cubicBezTo>
                  <a:pt x="9958" y="3334"/>
                  <a:pt x="10021" y="6753"/>
                  <a:pt x="9979" y="10087"/>
                </a:cubicBezTo>
                <a:lnTo>
                  <a:pt x="0" y="10000"/>
                </a:lnTo>
                <a:close/>
              </a:path>
            </a:pathLst>
          </a:custGeom>
          <a:solidFill>
            <a:srgbClr val="1377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9" name="Picture 2"/>
          <p:cNvPicPr>
            <a:picLocks noChangeAspect="1" noChangeArrowheads="1"/>
          </p:cNvPicPr>
          <p:nvPr userDrawn="1"/>
        </p:nvPicPr>
        <p:blipFill rotWithShape="1">
          <a:blip r:embed="rId14" cstate="print">
            <a:clrChange>
              <a:clrFrom>
                <a:srgbClr val="00786A"/>
              </a:clrFrom>
              <a:clrTo>
                <a:srgbClr val="00786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68" b="7837"/>
          <a:stretch/>
        </p:blipFill>
        <p:spPr bwMode="auto">
          <a:xfrm>
            <a:off x="7134733" y="78661"/>
            <a:ext cx="1973771" cy="7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411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647A84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647A84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647A84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647A8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647A8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988840"/>
            <a:ext cx="7772400" cy="1470025"/>
          </a:xfrm>
        </p:spPr>
        <p:txBody>
          <a:bodyPr/>
          <a:lstStyle/>
          <a:p>
            <a:r>
              <a:rPr lang="en-US" dirty="0"/>
              <a:t>Estimating the Causal Effect of Children on Parents’ </a:t>
            </a:r>
            <a:r>
              <a:rPr lang="en-US" dirty="0" smtClean="0"/>
              <a:t>Well-being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4941168"/>
            <a:ext cx="6400800" cy="1080120"/>
          </a:xfrm>
        </p:spPr>
        <p:txBody>
          <a:bodyPr>
            <a:normAutofit lnSpcReduction="10000"/>
          </a:bodyPr>
          <a:lstStyle/>
          <a:p>
            <a:r>
              <a:rPr lang="de-DE" sz="2000" dirty="0" smtClean="0"/>
              <a:t>Gerrit Bauer</a:t>
            </a:r>
          </a:p>
          <a:p>
            <a:r>
              <a:rPr lang="de-DE" sz="2000" dirty="0" smtClean="0"/>
              <a:t>Thorsten Kneip</a:t>
            </a:r>
          </a:p>
          <a:p>
            <a:r>
              <a:rPr lang="de-DE" sz="2000" dirty="0" smtClean="0"/>
              <a:t>Dominik Steinbeißer</a:t>
            </a:r>
            <a:endParaRPr lang="de-DE" sz="2000" dirty="0"/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179512" y="6520259"/>
            <a:ext cx="4320480" cy="365125"/>
          </a:xfrm>
        </p:spPr>
        <p:txBody>
          <a:bodyPr/>
          <a:lstStyle/>
          <a:p>
            <a:pPr algn="l"/>
            <a:r>
              <a:rPr lang="de-DE" dirty="0" smtClean="0"/>
              <a:t>RC-Seminar, </a:t>
            </a:r>
            <a:r>
              <a:rPr lang="de-DE" dirty="0" err="1" smtClean="0"/>
              <a:t>Venice</a:t>
            </a:r>
            <a:r>
              <a:rPr lang="de-DE" dirty="0" smtClean="0"/>
              <a:t>, November 22, 2016</a:t>
            </a:r>
            <a:endParaRPr lang="de-DE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683568" y="332712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Strengths and Weaknesses of an </a:t>
            </a:r>
            <a:br>
              <a:rPr lang="en-US" sz="2800" dirty="0" smtClean="0"/>
            </a:br>
            <a:r>
              <a:rPr lang="en-US" sz="2800" dirty="0" smtClean="0"/>
              <a:t>Instrumental Variable Approach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122310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Motivation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51309"/>
            <a:ext cx="8229600" cy="4958011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sz="2000" dirty="0" smtClean="0"/>
              <a:t>“The </a:t>
            </a:r>
            <a:r>
              <a:rPr lang="en-US" sz="2000" dirty="0"/>
              <a:t>belief that parenthood makes people happier seems to be rather pervasive across </a:t>
            </a:r>
            <a:r>
              <a:rPr lang="en-US" sz="2000" dirty="0" smtClean="0"/>
              <a:t>the world” (Hansen, 2012, p33)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 “[…] adding virtually </a:t>
            </a:r>
            <a:r>
              <a:rPr lang="en-US" sz="2000" dirty="0"/>
              <a:t>nothing to life, apart from perpetual difficulty and worry</a:t>
            </a:r>
            <a:r>
              <a:rPr lang="en-US" sz="2000" dirty="0" smtClean="0"/>
              <a:t>” (Donath, 2015, p359)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“As </a:t>
            </a:r>
            <a:r>
              <a:rPr lang="en-US" sz="2000" dirty="0"/>
              <a:t>well as providing reasons to expect the more satisfied to have higher fertility, the literature also provides other reasons which might lead one to expect lower fertility among the more </a:t>
            </a:r>
            <a:r>
              <a:rPr lang="en-US" sz="2000" dirty="0" smtClean="0"/>
              <a:t>satisfied” (Parr, 2010, p639)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“[…] there </a:t>
            </a:r>
            <a:r>
              <a:rPr lang="en-US" sz="2000" dirty="0"/>
              <a:t>is no reason to expect that parents will have </a:t>
            </a:r>
            <a:r>
              <a:rPr lang="en-US" sz="2000" dirty="0" smtClean="0"/>
              <a:t>better or </a:t>
            </a:r>
            <a:r>
              <a:rPr lang="en-US" sz="2000" dirty="0"/>
              <a:t>worse lives than </a:t>
            </a:r>
            <a:r>
              <a:rPr lang="en-US" sz="2000" dirty="0" smtClean="0"/>
              <a:t>nonparents” (Deaton &amp; Stone, 2014, p1328)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“</a:t>
            </a:r>
            <a:r>
              <a:rPr lang="en-US" sz="2000" dirty="0" smtClean="0"/>
              <a:t>One </a:t>
            </a:r>
            <a:r>
              <a:rPr lang="en-US" sz="2000" dirty="0"/>
              <a:t>of the central questions in the analysis of subjective well-being </a:t>
            </a:r>
            <a:r>
              <a:rPr lang="en-US" sz="2000" dirty="0" smtClean="0"/>
              <a:t>is </a:t>
            </a:r>
            <a:r>
              <a:rPr lang="en-US" sz="2000" dirty="0"/>
              <a:t>whether people adapt to conditions. If this is the case, then </a:t>
            </a:r>
            <a:r>
              <a:rPr lang="en-US" sz="2000" dirty="0" smtClean="0"/>
              <a:t>[…] conditions </a:t>
            </a:r>
            <a:r>
              <a:rPr lang="en-US" sz="2000" dirty="0"/>
              <a:t>or circumstances may not matter, in the long run at least</a:t>
            </a:r>
            <a:r>
              <a:rPr lang="en-US" sz="2000" dirty="0" smtClean="0"/>
              <a:t>.</a:t>
            </a:r>
            <a:r>
              <a:rPr lang="en-US" sz="2000" dirty="0"/>
              <a:t> ”</a:t>
            </a:r>
            <a:r>
              <a:rPr lang="en-US" sz="2000" dirty="0" smtClean="0"/>
              <a:t> (Clark et </a:t>
            </a:r>
            <a:r>
              <a:rPr lang="en-US" sz="2000" dirty="0"/>
              <a:t>al</a:t>
            </a:r>
            <a:r>
              <a:rPr lang="en-US" sz="2000" dirty="0" smtClean="0"/>
              <a:t>., </a:t>
            </a:r>
            <a:r>
              <a:rPr lang="en-US" sz="2000" dirty="0"/>
              <a:t>2008, p222) </a:t>
            </a:r>
            <a:br>
              <a:rPr lang="en-US" sz="2000" dirty="0"/>
            </a:br>
            <a:endParaRPr lang="en-US" sz="20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35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9926574"/>
              </p:ext>
            </p:extLst>
          </p:nvPr>
        </p:nvGraphicFramePr>
        <p:xfrm>
          <a:off x="457200" y="1600200"/>
          <a:ext cx="8219255" cy="3225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3851"/>
                <a:gridCol w="1643851"/>
                <a:gridCol w="1643851"/>
                <a:gridCol w="1643851"/>
                <a:gridCol w="1643851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 smtClean="0"/>
                        <a:t>Cross</a:t>
                      </a:r>
                      <a:r>
                        <a:rPr lang="de-DE" sz="1600" b="1" baseline="0" dirty="0" smtClean="0"/>
                        <a:t> </a:t>
                      </a:r>
                      <a:r>
                        <a:rPr lang="de-DE" sz="1600" b="1" baseline="0" dirty="0" err="1" smtClean="0"/>
                        <a:t>sectional</a:t>
                      </a:r>
                      <a:r>
                        <a:rPr lang="de-DE" sz="1600" b="1" baseline="0" dirty="0" smtClean="0"/>
                        <a:t> </a:t>
                      </a:r>
                      <a:endParaRPr lang="de-DE" sz="1600" b="1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 err="1" smtClean="0"/>
                        <a:t>Twin</a:t>
                      </a:r>
                      <a:r>
                        <a:rPr lang="de-DE" sz="1600" b="1" dirty="0" smtClean="0"/>
                        <a:t>-FE</a:t>
                      </a:r>
                      <a:endParaRPr lang="de-DE" sz="1600" b="1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 smtClean="0"/>
                        <a:t>FE</a:t>
                      </a:r>
                      <a:endParaRPr lang="de-DE" sz="1600" b="1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 smtClean="0"/>
                        <a:t>IV</a:t>
                      </a:r>
                      <a:endParaRPr lang="de-DE" sz="1600" b="1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 err="1" smtClean="0"/>
                        <a:t>Parenthood</a:t>
                      </a:r>
                      <a:endParaRPr lang="de-DE" sz="1600" b="1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err="1" smtClean="0"/>
                        <a:t>Deaton</a:t>
                      </a:r>
                      <a:r>
                        <a:rPr lang="de-DE" sz="1200" dirty="0" smtClean="0"/>
                        <a:t> &amp; Stone (2014)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Kohler et al. (2005)</a:t>
                      </a:r>
                      <a:endParaRPr lang="de-DE" sz="12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err="1" smtClean="0"/>
                        <a:t>Myrskylä</a:t>
                      </a:r>
                      <a:r>
                        <a:rPr lang="de-DE" sz="1200" dirty="0" smtClean="0"/>
                        <a:t> &amp; </a:t>
                      </a:r>
                      <a:r>
                        <a:rPr lang="de-DE" sz="1200" dirty="0" err="1" smtClean="0"/>
                        <a:t>Margolis</a:t>
                      </a:r>
                      <a:r>
                        <a:rPr lang="de-DE" sz="1200" dirty="0" smtClean="0"/>
                        <a:t> (2014)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?</a:t>
                      </a:r>
                      <a:endParaRPr lang="de-DE" sz="12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 smtClean="0"/>
                        <a:t>Higher </a:t>
                      </a:r>
                      <a:r>
                        <a:rPr lang="de-DE" sz="1600" b="1" dirty="0" err="1" smtClean="0"/>
                        <a:t>parities</a:t>
                      </a:r>
                      <a:endParaRPr lang="de-DE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err="1" smtClean="0"/>
                        <a:t>Margolis</a:t>
                      </a:r>
                      <a:r>
                        <a:rPr lang="de-DE" sz="1200" dirty="0" smtClean="0"/>
                        <a:t> &amp; </a:t>
                      </a:r>
                      <a:r>
                        <a:rPr lang="de-DE" sz="1200" dirty="0" err="1" smtClean="0"/>
                        <a:t>Myrskylä</a:t>
                      </a:r>
                      <a:r>
                        <a:rPr lang="de-DE" sz="1200" dirty="0" smtClean="0"/>
                        <a:t> (2011)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Kohler et al. (2005)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err="1" smtClean="0"/>
                        <a:t>Myrskylä</a:t>
                      </a:r>
                      <a:r>
                        <a:rPr lang="de-DE" sz="1200" dirty="0" smtClean="0"/>
                        <a:t> &amp; </a:t>
                      </a:r>
                      <a:r>
                        <a:rPr lang="de-DE" sz="1200" dirty="0" err="1" smtClean="0"/>
                        <a:t>Margolis</a:t>
                      </a:r>
                      <a:r>
                        <a:rPr lang="de-DE" sz="1200" dirty="0" smtClean="0"/>
                        <a:t> (2014)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?</a:t>
                      </a:r>
                      <a:endParaRPr lang="de-DE" sz="12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 smtClean="0"/>
                        <a:t># </a:t>
                      </a:r>
                      <a:r>
                        <a:rPr lang="de-DE" sz="1600" b="1" dirty="0" err="1" smtClean="0"/>
                        <a:t>of</a:t>
                      </a:r>
                      <a:r>
                        <a:rPr lang="de-DE" sz="1600" b="1" dirty="0" smtClean="0"/>
                        <a:t> </a:t>
                      </a:r>
                      <a:r>
                        <a:rPr lang="de-DE" sz="1600" b="1" dirty="0" err="1" smtClean="0"/>
                        <a:t>children</a:t>
                      </a:r>
                      <a:endParaRPr lang="de-DE" sz="1600" b="1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Stutzer &amp; Frey (2006)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Kohler et al. (2005)</a:t>
                      </a:r>
                      <a:endParaRPr lang="de-DE" sz="12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Stutzer &amp; Frey (2006)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?</a:t>
                      </a:r>
                      <a:endParaRPr lang="de-DE" sz="12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 smtClean="0"/>
                        <a:t>(In-)</a:t>
                      </a:r>
                      <a:r>
                        <a:rPr lang="de-DE" sz="1600" b="1" dirty="0" err="1" smtClean="0"/>
                        <a:t>direct</a:t>
                      </a:r>
                      <a:r>
                        <a:rPr lang="de-DE" sz="1600" b="1" baseline="0" dirty="0" smtClean="0"/>
                        <a:t> </a:t>
                      </a:r>
                      <a:r>
                        <a:rPr lang="de-DE" sz="1600" b="1" baseline="0" dirty="0" err="1" smtClean="0"/>
                        <a:t>effects</a:t>
                      </a:r>
                      <a:endParaRPr lang="de-DE" sz="1600" b="1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err="1" smtClean="0"/>
                        <a:t>Alesina</a:t>
                      </a:r>
                      <a:r>
                        <a:rPr lang="de-DE" sz="1200" dirty="0" smtClean="0"/>
                        <a:t> et al. (2004)</a:t>
                      </a:r>
                      <a:endParaRPr lang="de-DE" sz="12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?</a:t>
                      </a:r>
                      <a:endParaRPr lang="de-DE" sz="12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Pollmann-Schult (2014)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?</a:t>
                      </a:r>
                      <a:endParaRPr lang="de-DE" sz="12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 smtClean="0"/>
                        <a:t>Dynamic </a:t>
                      </a:r>
                      <a:r>
                        <a:rPr lang="de-DE" sz="1600" b="1" dirty="0" err="1" smtClean="0"/>
                        <a:t>effects</a:t>
                      </a:r>
                      <a:endParaRPr lang="de-DE" sz="1600" b="1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err="1" smtClean="0"/>
                        <a:t>Frijters</a:t>
                      </a:r>
                      <a:r>
                        <a:rPr lang="de-DE" sz="1200" dirty="0" smtClean="0"/>
                        <a:t> et al. (2011)</a:t>
                      </a:r>
                      <a:endParaRPr lang="de-DE" sz="12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?</a:t>
                      </a:r>
                      <a:endParaRPr lang="de-DE" sz="12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err="1" smtClean="0"/>
                        <a:t>Myrskylä</a:t>
                      </a:r>
                      <a:r>
                        <a:rPr lang="de-DE" sz="1200" dirty="0" smtClean="0"/>
                        <a:t> &amp; </a:t>
                      </a:r>
                      <a:r>
                        <a:rPr lang="de-DE" sz="1200" dirty="0" err="1" smtClean="0"/>
                        <a:t>Margolis</a:t>
                      </a:r>
                      <a:r>
                        <a:rPr lang="de-DE" sz="1200" dirty="0" smtClean="0"/>
                        <a:t> (2014)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?</a:t>
                      </a:r>
                      <a:endParaRPr lang="de-DE" sz="12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de-DE" sz="1600" b="1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2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2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200" dirty="0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200" dirty="0"/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 smtClean="0"/>
                        <a:t>Reverse </a:t>
                      </a:r>
                      <a:r>
                        <a:rPr lang="de-DE" sz="1600" b="1" dirty="0" err="1" smtClean="0"/>
                        <a:t>effect</a:t>
                      </a:r>
                      <a:endParaRPr lang="de-DE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err="1" smtClean="0"/>
                        <a:t>Aassve</a:t>
                      </a:r>
                      <a:r>
                        <a:rPr lang="de-DE" sz="1200" dirty="0" smtClean="0"/>
                        <a:t> et al.</a:t>
                      </a:r>
                      <a:r>
                        <a:rPr lang="de-DE" sz="1200" baseline="0" dirty="0" smtClean="0"/>
                        <a:t> (2016)</a:t>
                      </a:r>
                      <a:endParaRPr lang="de-DE" sz="12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?</a:t>
                      </a:r>
                      <a:endParaRPr lang="de-DE" sz="12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?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?</a:t>
                      </a:r>
                      <a:endParaRPr lang="de-DE" sz="12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5688632" cy="490066"/>
          </a:xfrm>
        </p:spPr>
        <p:txBody>
          <a:bodyPr>
            <a:normAutofit/>
          </a:bodyPr>
          <a:lstStyle/>
          <a:p>
            <a:r>
              <a:rPr lang="de-DE" sz="2400" dirty="0" smtClean="0"/>
              <a:t>Different Research </a:t>
            </a:r>
            <a:r>
              <a:rPr lang="de-DE" sz="2400" dirty="0" err="1" smtClean="0"/>
              <a:t>Questions</a:t>
            </a:r>
            <a:r>
              <a:rPr lang="de-DE" sz="2400" dirty="0" smtClean="0"/>
              <a:t> &amp; </a:t>
            </a:r>
            <a:r>
              <a:rPr lang="de-DE" sz="2400" dirty="0" err="1" smtClean="0"/>
              <a:t>Methods</a:t>
            </a:r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3</a:t>
            </a:fld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033150" y="1412776"/>
            <a:ext cx="1692000" cy="360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295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Better</a:t>
            </a:r>
            <a:r>
              <a:rPr lang="de-DE" dirty="0" smtClean="0"/>
              <a:t> </a:t>
            </a:r>
            <a:r>
              <a:rPr lang="de-DE" dirty="0" err="1" smtClean="0"/>
              <a:t>Methods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Data?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endParaRPr lang="en-GB" sz="2400" dirty="0" smtClean="0"/>
          </a:p>
          <a:p>
            <a:pPr marL="0" indent="0">
              <a:spcAft>
                <a:spcPts val="1200"/>
              </a:spcAft>
              <a:buNone/>
            </a:pPr>
            <a:endParaRPr lang="en-GB" sz="2400" dirty="0" smtClean="0"/>
          </a:p>
          <a:p>
            <a:pPr marL="0" indent="0">
              <a:spcAft>
                <a:spcPts val="1200"/>
              </a:spcAft>
              <a:buNone/>
            </a:pPr>
            <a:r>
              <a:rPr lang="en-GB" sz="2400" dirty="0" smtClean="0"/>
              <a:t>“</a:t>
            </a:r>
            <a:r>
              <a:rPr lang="en-GB" sz="2400" dirty="0"/>
              <a:t>Unfortunately, even the most advanced statistical approaches that have been used in this research fail to handle all </a:t>
            </a:r>
            <a:r>
              <a:rPr lang="en-GB" sz="2400" dirty="0" smtClean="0"/>
              <a:t>[…] problems</a:t>
            </a:r>
            <a:r>
              <a:rPr lang="en-GB" sz="2400" dirty="0"/>
              <a:t>, so reported results should be interpreted very cautiously</a:t>
            </a:r>
            <a:r>
              <a:rPr lang="en-GB" sz="2400" dirty="0" smtClean="0"/>
              <a:t>” (</a:t>
            </a:r>
            <a:r>
              <a:rPr lang="en-GB" sz="2400" dirty="0" err="1" smtClean="0"/>
              <a:t>Kravdal</a:t>
            </a:r>
            <a:r>
              <a:rPr lang="en-GB" sz="2400" dirty="0" smtClean="0"/>
              <a:t>, 2014, p263)</a:t>
            </a:r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34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5688632" cy="490066"/>
          </a:xfrm>
        </p:spPr>
        <p:txBody>
          <a:bodyPr>
            <a:normAutofit/>
          </a:bodyPr>
          <a:lstStyle/>
          <a:p>
            <a:r>
              <a:rPr lang="de-DE" sz="2400" dirty="0" smtClean="0"/>
              <a:t>Different Research </a:t>
            </a:r>
            <a:r>
              <a:rPr lang="de-DE" sz="2400" dirty="0" err="1" smtClean="0"/>
              <a:t>Questions</a:t>
            </a:r>
            <a:r>
              <a:rPr lang="de-DE" sz="2400" dirty="0" smtClean="0"/>
              <a:t> &amp; </a:t>
            </a:r>
            <a:r>
              <a:rPr lang="de-DE" sz="2400" dirty="0" err="1" smtClean="0"/>
              <a:t>Methods</a:t>
            </a:r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5</a:t>
            </a:fld>
            <a:endParaRPr lang="de-DE"/>
          </a:p>
        </p:txBody>
      </p:sp>
      <p:graphicFrame>
        <p:nvGraphicFramePr>
          <p:cNvPr id="6" name="Inhaltsplatzhalt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4224322"/>
              </p:ext>
            </p:extLst>
          </p:nvPr>
        </p:nvGraphicFramePr>
        <p:xfrm>
          <a:off x="457200" y="1600200"/>
          <a:ext cx="8219255" cy="3225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3851"/>
                <a:gridCol w="1643851"/>
                <a:gridCol w="1643851"/>
                <a:gridCol w="1643851"/>
                <a:gridCol w="1643851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 smtClean="0"/>
                        <a:t>Cross</a:t>
                      </a:r>
                      <a:r>
                        <a:rPr lang="de-DE" sz="1600" b="1" baseline="0" dirty="0" smtClean="0"/>
                        <a:t> </a:t>
                      </a:r>
                      <a:r>
                        <a:rPr lang="de-DE" sz="1600" b="1" baseline="0" dirty="0" err="1" smtClean="0"/>
                        <a:t>sectional</a:t>
                      </a:r>
                      <a:r>
                        <a:rPr lang="de-DE" sz="1600" b="1" baseline="0" dirty="0" smtClean="0"/>
                        <a:t> </a:t>
                      </a:r>
                      <a:endParaRPr lang="de-DE" sz="1600" b="1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 err="1" smtClean="0"/>
                        <a:t>Twin</a:t>
                      </a:r>
                      <a:r>
                        <a:rPr lang="de-DE" sz="1600" b="1" dirty="0" smtClean="0"/>
                        <a:t>-FE</a:t>
                      </a:r>
                      <a:endParaRPr lang="de-DE" sz="1600" b="1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 smtClean="0"/>
                        <a:t>FE</a:t>
                      </a:r>
                      <a:endParaRPr lang="de-DE" sz="1600" b="1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 smtClean="0"/>
                        <a:t>IV</a:t>
                      </a:r>
                      <a:endParaRPr lang="de-DE" sz="1600" b="1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 err="1" smtClean="0"/>
                        <a:t>Parenthood</a:t>
                      </a:r>
                      <a:endParaRPr lang="de-DE" sz="1600" b="1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err="1" smtClean="0"/>
                        <a:t>Deaton</a:t>
                      </a:r>
                      <a:r>
                        <a:rPr lang="de-DE" sz="1200" dirty="0" smtClean="0"/>
                        <a:t> &amp; Stone (2014)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Kohler et al. (2005)</a:t>
                      </a:r>
                      <a:endParaRPr lang="de-DE" sz="12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err="1" smtClean="0"/>
                        <a:t>Myrskylä</a:t>
                      </a:r>
                      <a:r>
                        <a:rPr lang="de-DE" sz="1200" dirty="0" smtClean="0"/>
                        <a:t> &amp; </a:t>
                      </a:r>
                      <a:r>
                        <a:rPr lang="de-DE" sz="1200" dirty="0" err="1" smtClean="0"/>
                        <a:t>Margolis</a:t>
                      </a:r>
                      <a:r>
                        <a:rPr lang="de-DE" sz="1200" dirty="0" smtClean="0"/>
                        <a:t> (2014)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?</a:t>
                      </a:r>
                      <a:endParaRPr lang="de-DE" sz="12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 smtClean="0"/>
                        <a:t>Higher </a:t>
                      </a:r>
                      <a:r>
                        <a:rPr lang="de-DE" sz="1600" b="1" dirty="0" err="1" smtClean="0"/>
                        <a:t>parities</a:t>
                      </a:r>
                      <a:endParaRPr lang="de-DE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err="1" smtClean="0"/>
                        <a:t>Margolis</a:t>
                      </a:r>
                      <a:r>
                        <a:rPr lang="de-DE" sz="1200" dirty="0" smtClean="0"/>
                        <a:t> &amp; </a:t>
                      </a:r>
                      <a:r>
                        <a:rPr lang="de-DE" sz="1200" dirty="0" err="1" smtClean="0"/>
                        <a:t>Myrskylä</a:t>
                      </a:r>
                      <a:r>
                        <a:rPr lang="de-DE" sz="1200" dirty="0" smtClean="0"/>
                        <a:t> (2011)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Kohler et al. (2005)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err="1" smtClean="0"/>
                        <a:t>Myrskylä</a:t>
                      </a:r>
                      <a:r>
                        <a:rPr lang="de-DE" sz="1200" dirty="0" smtClean="0"/>
                        <a:t> &amp; </a:t>
                      </a:r>
                      <a:r>
                        <a:rPr lang="de-DE" sz="1200" dirty="0" err="1" smtClean="0"/>
                        <a:t>Margolis</a:t>
                      </a:r>
                      <a:r>
                        <a:rPr lang="de-DE" sz="1200" dirty="0" smtClean="0"/>
                        <a:t> (2014)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?</a:t>
                      </a:r>
                      <a:endParaRPr lang="de-DE" sz="12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 smtClean="0"/>
                        <a:t># </a:t>
                      </a:r>
                      <a:r>
                        <a:rPr lang="de-DE" sz="1600" b="1" dirty="0" err="1" smtClean="0"/>
                        <a:t>of</a:t>
                      </a:r>
                      <a:r>
                        <a:rPr lang="de-DE" sz="1600" b="1" dirty="0" smtClean="0"/>
                        <a:t> </a:t>
                      </a:r>
                      <a:r>
                        <a:rPr lang="de-DE" sz="1600" b="1" dirty="0" err="1" smtClean="0"/>
                        <a:t>children</a:t>
                      </a:r>
                      <a:endParaRPr lang="de-DE" sz="1600" b="1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Stutzer &amp; Frey (2006)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Kohler et al. (2005)</a:t>
                      </a:r>
                      <a:endParaRPr lang="de-DE" sz="12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Stutzer &amp; Frey (2006)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?</a:t>
                      </a:r>
                      <a:endParaRPr lang="de-DE" sz="12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 smtClean="0"/>
                        <a:t>(In-)</a:t>
                      </a:r>
                      <a:r>
                        <a:rPr lang="de-DE" sz="1600" b="1" dirty="0" err="1" smtClean="0"/>
                        <a:t>direct</a:t>
                      </a:r>
                      <a:r>
                        <a:rPr lang="de-DE" sz="1600" b="1" baseline="0" dirty="0" smtClean="0"/>
                        <a:t> </a:t>
                      </a:r>
                      <a:r>
                        <a:rPr lang="de-DE" sz="1600" b="1" baseline="0" dirty="0" err="1" smtClean="0"/>
                        <a:t>effects</a:t>
                      </a:r>
                      <a:endParaRPr lang="de-DE" sz="1600" b="1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err="1" smtClean="0"/>
                        <a:t>Alesina</a:t>
                      </a:r>
                      <a:r>
                        <a:rPr lang="de-DE" sz="1200" dirty="0" smtClean="0"/>
                        <a:t> et al. (2004)</a:t>
                      </a:r>
                      <a:endParaRPr lang="de-DE" sz="12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?</a:t>
                      </a:r>
                      <a:endParaRPr lang="de-DE" sz="12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Pollmann-Schult (2014)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?</a:t>
                      </a:r>
                      <a:endParaRPr lang="de-DE" sz="12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 smtClean="0"/>
                        <a:t>Dynamic </a:t>
                      </a:r>
                      <a:r>
                        <a:rPr lang="de-DE" sz="1600" b="1" dirty="0" err="1" smtClean="0"/>
                        <a:t>effects</a:t>
                      </a:r>
                      <a:endParaRPr lang="de-DE" sz="1600" b="1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err="1" smtClean="0"/>
                        <a:t>Frijters</a:t>
                      </a:r>
                      <a:r>
                        <a:rPr lang="de-DE" sz="1200" dirty="0" smtClean="0"/>
                        <a:t> et al. (2011)</a:t>
                      </a:r>
                      <a:endParaRPr lang="de-DE" sz="12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?</a:t>
                      </a:r>
                      <a:endParaRPr lang="de-DE" sz="12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err="1" smtClean="0"/>
                        <a:t>Myrskylä</a:t>
                      </a:r>
                      <a:r>
                        <a:rPr lang="de-DE" sz="1200" dirty="0" smtClean="0"/>
                        <a:t> &amp; </a:t>
                      </a:r>
                      <a:r>
                        <a:rPr lang="de-DE" sz="1200" dirty="0" err="1" smtClean="0"/>
                        <a:t>Margolis</a:t>
                      </a:r>
                      <a:r>
                        <a:rPr lang="de-DE" sz="1200" dirty="0" smtClean="0"/>
                        <a:t> (2014)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?</a:t>
                      </a:r>
                      <a:endParaRPr lang="de-DE" sz="12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de-DE" sz="1600" b="1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2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2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200" dirty="0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200" dirty="0"/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 smtClean="0"/>
                        <a:t>Reverse </a:t>
                      </a:r>
                      <a:r>
                        <a:rPr lang="de-DE" sz="1600" b="1" dirty="0" err="1" smtClean="0"/>
                        <a:t>effect</a:t>
                      </a:r>
                      <a:endParaRPr lang="de-DE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err="1" smtClean="0"/>
                        <a:t>Aassve</a:t>
                      </a:r>
                      <a:r>
                        <a:rPr lang="de-DE" sz="1200" dirty="0" smtClean="0"/>
                        <a:t> et al.</a:t>
                      </a:r>
                      <a:r>
                        <a:rPr lang="de-DE" sz="1200" baseline="0" dirty="0" smtClean="0"/>
                        <a:t> (2016)</a:t>
                      </a:r>
                      <a:endParaRPr lang="de-DE" sz="12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?</a:t>
                      </a:r>
                      <a:endParaRPr lang="de-DE" sz="12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?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?</a:t>
                      </a:r>
                      <a:endParaRPr lang="de-DE" sz="12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44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Distinguishing</a:t>
            </a:r>
            <a:r>
              <a:rPr lang="de-DE" dirty="0"/>
              <a:t> </a:t>
            </a:r>
            <a:r>
              <a:rPr lang="de-DE" dirty="0" err="1"/>
              <a:t>Causal</a:t>
            </a:r>
            <a:r>
              <a:rPr lang="de-DE" dirty="0"/>
              <a:t> </a:t>
            </a:r>
            <a:r>
              <a:rPr lang="de-DE" dirty="0" err="1"/>
              <a:t>Structures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6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1691856" y="1916832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131928" y="1916832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happy</a:t>
            </a:r>
            <a:endParaRPr lang="de-DE" dirty="0"/>
          </a:p>
        </p:txBody>
      </p:sp>
      <p:cxnSp>
        <p:nvCxnSpPr>
          <p:cNvPr id="7" name="Gerade Verbindung mit Pfeil 6"/>
          <p:cNvCxnSpPr>
            <a:stCxn id="5" idx="3"/>
            <a:endCxn id="6" idx="1"/>
          </p:cNvCxnSpPr>
          <p:nvPr/>
        </p:nvCxnSpPr>
        <p:spPr>
          <a:xfrm>
            <a:off x="2483856" y="2114832"/>
            <a:ext cx="64807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1691680" y="348306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3131752" y="348306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happy</a:t>
            </a:r>
            <a:endParaRPr lang="de-DE" dirty="0"/>
          </a:p>
        </p:txBody>
      </p:sp>
      <p:sp>
        <p:nvSpPr>
          <p:cNvPr id="10" name="Ellipse 9"/>
          <p:cNvSpPr/>
          <p:nvPr/>
        </p:nvSpPr>
        <p:spPr>
          <a:xfrm>
            <a:off x="2699704" y="2906984"/>
            <a:ext cx="252000" cy="252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 Verbindung mit Pfeil 10"/>
          <p:cNvCxnSpPr>
            <a:stCxn id="10" idx="2"/>
            <a:endCxn id="8" idx="0"/>
          </p:cNvCxnSpPr>
          <p:nvPr/>
        </p:nvCxnSpPr>
        <p:spPr>
          <a:xfrm flipH="1">
            <a:off x="2087680" y="3032984"/>
            <a:ext cx="612024" cy="45008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>
            <a:stCxn id="10" idx="6"/>
            <a:endCxn id="9" idx="0"/>
          </p:cNvCxnSpPr>
          <p:nvPr/>
        </p:nvCxnSpPr>
        <p:spPr>
          <a:xfrm>
            <a:off x="2951704" y="3032984"/>
            <a:ext cx="576048" cy="4500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3564064" y="504922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5004136" y="504922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happy</a:t>
            </a:r>
            <a:endParaRPr lang="de-DE" dirty="0"/>
          </a:p>
        </p:txBody>
      </p:sp>
      <p:sp>
        <p:nvSpPr>
          <p:cNvPr id="15" name="Ellipse 14"/>
          <p:cNvSpPr/>
          <p:nvPr/>
        </p:nvSpPr>
        <p:spPr>
          <a:xfrm>
            <a:off x="4572088" y="4473144"/>
            <a:ext cx="252000" cy="252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6" name="Gerade Verbindung mit Pfeil 15"/>
          <p:cNvCxnSpPr>
            <a:stCxn id="15" idx="2"/>
            <a:endCxn id="13" idx="0"/>
          </p:cNvCxnSpPr>
          <p:nvPr/>
        </p:nvCxnSpPr>
        <p:spPr>
          <a:xfrm flipH="1">
            <a:off x="3960064" y="4599144"/>
            <a:ext cx="612024" cy="4500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>
            <a:stCxn id="15" idx="6"/>
            <a:endCxn id="14" idx="0"/>
          </p:cNvCxnSpPr>
          <p:nvPr/>
        </p:nvCxnSpPr>
        <p:spPr>
          <a:xfrm>
            <a:off x="4824088" y="4599144"/>
            <a:ext cx="576048" cy="4500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/>
          <p:cNvSpPr txBox="1"/>
          <p:nvPr/>
        </p:nvSpPr>
        <p:spPr>
          <a:xfrm>
            <a:off x="5652120" y="1916832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7092192" y="1916832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happy</a:t>
            </a:r>
            <a:endParaRPr lang="de-DE" dirty="0"/>
          </a:p>
        </p:txBody>
      </p:sp>
      <p:cxnSp>
        <p:nvCxnSpPr>
          <p:cNvPr id="20" name="Gerade Verbindung mit Pfeil 19"/>
          <p:cNvCxnSpPr>
            <a:stCxn id="18" idx="3"/>
            <a:endCxn id="19" idx="1"/>
          </p:cNvCxnSpPr>
          <p:nvPr/>
        </p:nvCxnSpPr>
        <p:spPr>
          <a:xfrm>
            <a:off x="6444120" y="2114832"/>
            <a:ext cx="64807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/>
          <p:cNvSpPr txBox="1"/>
          <p:nvPr/>
        </p:nvSpPr>
        <p:spPr>
          <a:xfrm>
            <a:off x="5652120" y="360906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22" name="Textfeld 21"/>
          <p:cNvSpPr txBox="1"/>
          <p:nvPr/>
        </p:nvSpPr>
        <p:spPr>
          <a:xfrm>
            <a:off x="7092192" y="360906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happy</a:t>
            </a:r>
            <a:endParaRPr lang="de-DE" dirty="0"/>
          </a:p>
        </p:txBody>
      </p:sp>
      <p:sp>
        <p:nvSpPr>
          <p:cNvPr id="23" name="Ellipse 22"/>
          <p:cNvSpPr/>
          <p:nvPr/>
        </p:nvSpPr>
        <p:spPr>
          <a:xfrm>
            <a:off x="6660144" y="3032984"/>
            <a:ext cx="252000" cy="252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4" name="Gerade Verbindung mit Pfeil 23"/>
          <p:cNvCxnSpPr>
            <a:stCxn id="23" idx="2"/>
            <a:endCxn id="21" idx="0"/>
          </p:cNvCxnSpPr>
          <p:nvPr/>
        </p:nvCxnSpPr>
        <p:spPr>
          <a:xfrm flipH="1">
            <a:off x="6048120" y="3158984"/>
            <a:ext cx="612024" cy="4500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>
            <a:stCxn id="23" idx="6"/>
            <a:endCxn id="22" idx="0"/>
          </p:cNvCxnSpPr>
          <p:nvPr/>
        </p:nvCxnSpPr>
        <p:spPr>
          <a:xfrm>
            <a:off x="6912144" y="3158984"/>
            <a:ext cx="576048" cy="45008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36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7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1691856" y="1916832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131928" y="1916832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happy</a:t>
            </a:r>
            <a:endParaRPr lang="de-DE" dirty="0"/>
          </a:p>
        </p:txBody>
      </p:sp>
      <p:cxnSp>
        <p:nvCxnSpPr>
          <p:cNvPr id="7" name="Gerade Verbindung mit Pfeil 6"/>
          <p:cNvCxnSpPr>
            <a:stCxn id="5" idx="3"/>
            <a:endCxn id="6" idx="1"/>
          </p:cNvCxnSpPr>
          <p:nvPr/>
        </p:nvCxnSpPr>
        <p:spPr>
          <a:xfrm>
            <a:off x="2483856" y="2114832"/>
            <a:ext cx="64807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1691680" y="348306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3131752" y="348306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happy</a:t>
            </a:r>
            <a:endParaRPr lang="de-DE" dirty="0"/>
          </a:p>
        </p:txBody>
      </p:sp>
      <p:sp>
        <p:nvSpPr>
          <p:cNvPr id="10" name="Ellipse 9"/>
          <p:cNvSpPr/>
          <p:nvPr/>
        </p:nvSpPr>
        <p:spPr>
          <a:xfrm>
            <a:off x="2699704" y="2906984"/>
            <a:ext cx="252000" cy="252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 Verbindung mit Pfeil 10"/>
          <p:cNvCxnSpPr>
            <a:stCxn id="10" idx="2"/>
            <a:endCxn id="8" idx="0"/>
          </p:cNvCxnSpPr>
          <p:nvPr/>
        </p:nvCxnSpPr>
        <p:spPr>
          <a:xfrm flipH="1">
            <a:off x="2087680" y="3032984"/>
            <a:ext cx="612024" cy="45008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>
            <a:stCxn id="10" idx="6"/>
            <a:endCxn id="9" idx="0"/>
          </p:cNvCxnSpPr>
          <p:nvPr/>
        </p:nvCxnSpPr>
        <p:spPr>
          <a:xfrm>
            <a:off x="2951704" y="3032984"/>
            <a:ext cx="576048" cy="4500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3564064" y="504922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5004136" y="504922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happy</a:t>
            </a:r>
            <a:endParaRPr lang="de-DE" dirty="0"/>
          </a:p>
        </p:txBody>
      </p:sp>
      <p:sp>
        <p:nvSpPr>
          <p:cNvPr id="15" name="Ellipse 14"/>
          <p:cNvSpPr/>
          <p:nvPr/>
        </p:nvSpPr>
        <p:spPr>
          <a:xfrm>
            <a:off x="4572088" y="4473144"/>
            <a:ext cx="252000" cy="252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6" name="Gerade Verbindung mit Pfeil 15"/>
          <p:cNvCxnSpPr>
            <a:stCxn id="15" idx="2"/>
            <a:endCxn id="13" idx="0"/>
          </p:cNvCxnSpPr>
          <p:nvPr/>
        </p:nvCxnSpPr>
        <p:spPr>
          <a:xfrm flipH="1">
            <a:off x="3960064" y="4599144"/>
            <a:ext cx="612024" cy="4500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>
            <a:stCxn id="15" idx="6"/>
            <a:endCxn id="14" idx="0"/>
          </p:cNvCxnSpPr>
          <p:nvPr/>
        </p:nvCxnSpPr>
        <p:spPr>
          <a:xfrm>
            <a:off x="4824088" y="4599144"/>
            <a:ext cx="576048" cy="4500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/>
          <p:cNvSpPr txBox="1"/>
          <p:nvPr/>
        </p:nvSpPr>
        <p:spPr>
          <a:xfrm>
            <a:off x="5652120" y="1916832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7092192" y="1916832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happy</a:t>
            </a:r>
            <a:endParaRPr lang="de-DE" dirty="0"/>
          </a:p>
        </p:txBody>
      </p:sp>
      <p:cxnSp>
        <p:nvCxnSpPr>
          <p:cNvPr id="20" name="Gerade Verbindung mit Pfeil 19"/>
          <p:cNvCxnSpPr>
            <a:stCxn id="18" idx="3"/>
            <a:endCxn id="19" idx="1"/>
          </p:cNvCxnSpPr>
          <p:nvPr/>
        </p:nvCxnSpPr>
        <p:spPr>
          <a:xfrm>
            <a:off x="6444120" y="2114832"/>
            <a:ext cx="64807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/>
          <p:cNvSpPr txBox="1"/>
          <p:nvPr/>
        </p:nvSpPr>
        <p:spPr>
          <a:xfrm>
            <a:off x="5652120" y="360906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22" name="Textfeld 21"/>
          <p:cNvSpPr txBox="1"/>
          <p:nvPr/>
        </p:nvSpPr>
        <p:spPr>
          <a:xfrm>
            <a:off x="7092192" y="360906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happy</a:t>
            </a:r>
            <a:endParaRPr lang="de-DE" dirty="0"/>
          </a:p>
        </p:txBody>
      </p:sp>
      <p:sp>
        <p:nvSpPr>
          <p:cNvPr id="23" name="Ellipse 22"/>
          <p:cNvSpPr/>
          <p:nvPr/>
        </p:nvSpPr>
        <p:spPr>
          <a:xfrm>
            <a:off x="6660144" y="3032984"/>
            <a:ext cx="252000" cy="252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4" name="Gerade Verbindung mit Pfeil 23"/>
          <p:cNvCxnSpPr>
            <a:stCxn id="23" idx="2"/>
            <a:endCxn id="21" idx="0"/>
          </p:cNvCxnSpPr>
          <p:nvPr/>
        </p:nvCxnSpPr>
        <p:spPr>
          <a:xfrm flipH="1">
            <a:off x="6048120" y="3158984"/>
            <a:ext cx="612024" cy="4500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>
            <a:stCxn id="23" idx="6"/>
            <a:endCxn id="22" idx="0"/>
          </p:cNvCxnSpPr>
          <p:nvPr/>
        </p:nvCxnSpPr>
        <p:spPr>
          <a:xfrm>
            <a:off x="6912144" y="3158984"/>
            <a:ext cx="576048" cy="45008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feld 25"/>
          <p:cNvSpPr txBox="1"/>
          <p:nvPr/>
        </p:nvSpPr>
        <p:spPr>
          <a:xfrm>
            <a:off x="2051720" y="5063101"/>
            <a:ext cx="79200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de-DE" dirty="0" smtClean="0"/>
              <a:t>IV</a:t>
            </a:r>
            <a:endParaRPr lang="de-DE" dirty="0"/>
          </a:p>
        </p:txBody>
      </p:sp>
      <p:cxnSp>
        <p:nvCxnSpPr>
          <p:cNvPr id="27" name="Gerade Verbindung mit Pfeil 26"/>
          <p:cNvCxnSpPr>
            <a:stCxn id="26" idx="3"/>
            <a:endCxn id="13" idx="1"/>
          </p:cNvCxnSpPr>
          <p:nvPr/>
        </p:nvCxnSpPr>
        <p:spPr>
          <a:xfrm flipV="1">
            <a:off x="2843720" y="5247224"/>
            <a:ext cx="720344" cy="543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/>
          <p:cNvSpPr txBox="1"/>
          <p:nvPr/>
        </p:nvSpPr>
        <p:spPr>
          <a:xfrm>
            <a:off x="4302088" y="3623672"/>
            <a:ext cx="79200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de-DE" dirty="0" smtClean="0"/>
              <a:t>IV</a:t>
            </a:r>
            <a:endParaRPr lang="de-DE" dirty="0"/>
          </a:p>
        </p:txBody>
      </p:sp>
      <p:cxnSp>
        <p:nvCxnSpPr>
          <p:cNvPr id="29" name="Gerade Verbindung mit Pfeil 28"/>
          <p:cNvCxnSpPr>
            <a:stCxn id="28" idx="3"/>
            <a:endCxn id="21" idx="1"/>
          </p:cNvCxnSpPr>
          <p:nvPr/>
        </p:nvCxnSpPr>
        <p:spPr>
          <a:xfrm flipV="1">
            <a:off x="5094088" y="3807064"/>
            <a:ext cx="558032" cy="1274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/>
          <p:cNvSpPr txBox="1"/>
          <p:nvPr/>
        </p:nvSpPr>
        <p:spPr>
          <a:xfrm>
            <a:off x="4282531" y="1931946"/>
            <a:ext cx="79200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de-DE" dirty="0" smtClean="0"/>
              <a:t>IV</a:t>
            </a:r>
            <a:endParaRPr lang="de-DE" dirty="0"/>
          </a:p>
        </p:txBody>
      </p:sp>
      <p:cxnSp>
        <p:nvCxnSpPr>
          <p:cNvPr id="31" name="Gerade Verbindung mit Pfeil 30"/>
          <p:cNvCxnSpPr>
            <a:stCxn id="30" idx="3"/>
            <a:endCxn id="18" idx="1"/>
          </p:cNvCxnSpPr>
          <p:nvPr/>
        </p:nvCxnSpPr>
        <p:spPr>
          <a:xfrm flipV="1">
            <a:off x="5074531" y="2114832"/>
            <a:ext cx="577589" cy="17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/>
          <p:cNvSpPr txBox="1"/>
          <p:nvPr/>
        </p:nvSpPr>
        <p:spPr>
          <a:xfrm>
            <a:off x="323528" y="3496198"/>
            <a:ext cx="79200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de-DE" dirty="0" smtClean="0"/>
              <a:t>IV</a:t>
            </a:r>
            <a:endParaRPr lang="de-DE" dirty="0"/>
          </a:p>
        </p:txBody>
      </p:sp>
      <p:cxnSp>
        <p:nvCxnSpPr>
          <p:cNvPr id="33" name="Gerade Verbindung mit Pfeil 32"/>
          <p:cNvCxnSpPr>
            <a:stCxn id="32" idx="3"/>
            <a:endCxn id="8" idx="1"/>
          </p:cNvCxnSpPr>
          <p:nvPr/>
        </p:nvCxnSpPr>
        <p:spPr>
          <a:xfrm>
            <a:off x="1115528" y="3680864"/>
            <a:ext cx="576152" cy="20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/>
          <p:cNvSpPr txBox="1"/>
          <p:nvPr/>
        </p:nvSpPr>
        <p:spPr>
          <a:xfrm>
            <a:off x="323528" y="1931946"/>
            <a:ext cx="79200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de-DE" dirty="0" smtClean="0"/>
              <a:t>IV</a:t>
            </a:r>
            <a:endParaRPr lang="de-DE" dirty="0"/>
          </a:p>
        </p:txBody>
      </p:sp>
      <p:cxnSp>
        <p:nvCxnSpPr>
          <p:cNvPr id="35" name="Gerade Verbindung mit Pfeil 34"/>
          <p:cNvCxnSpPr>
            <a:stCxn id="34" idx="3"/>
            <a:endCxn id="5" idx="1"/>
          </p:cNvCxnSpPr>
          <p:nvPr/>
        </p:nvCxnSpPr>
        <p:spPr>
          <a:xfrm flipV="1">
            <a:off x="1115528" y="2114832"/>
            <a:ext cx="576328" cy="17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Distinguishing</a:t>
            </a:r>
            <a:r>
              <a:rPr lang="de-DE" dirty="0" smtClean="0"/>
              <a:t> </a:t>
            </a:r>
            <a:r>
              <a:rPr lang="de-DE" dirty="0" err="1" smtClean="0"/>
              <a:t>Causal</a:t>
            </a:r>
            <a:r>
              <a:rPr lang="de-DE" dirty="0" smtClean="0"/>
              <a:t> </a:t>
            </a:r>
            <a:r>
              <a:rPr lang="de-DE" dirty="0" err="1" smtClean="0"/>
              <a:t>Structures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818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Ellipse 46"/>
          <p:cNvSpPr/>
          <p:nvPr/>
        </p:nvSpPr>
        <p:spPr>
          <a:xfrm>
            <a:off x="1331640" y="908720"/>
            <a:ext cx="7128792" cy="532859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Ellipse 47"/>
          <p:cNvSpPr/>
          <p:nvPr/>
        </p:nvSpPr>
        <p:spPr>
          <a:xfrm>
            <a:off x="35496" y="1196752"/>
            <a:ext cx="4536592" cy="3852472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8</a:t>
            </a:fld>
            <a:endParaRPr lang="de-DE"/>
          </a:p>
        </p:txBody>
      </p:sp>
      <p:sp>
        <p:nvSpPr>
          <p:cNvPr id="32" name="Textfeld 31"/>
          <p:cNvSpPr txBox="1"/>
          <p:nvPr/>
        </p:nvSpPr>
        <p:spPr>
          <a:xfrm>
            <a:off x="323528" y="3496198"/>
            <a:ext cx="79200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de-DE" dirty="0" smtClean="0"/>
              <a:t>IV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691856" y="1916832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131928" y="1916832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happy</a:t>
            </a:r>
            <a:endParaRPr lang="de-DE" dirty="0"/>
          </a:p>
        </p:txBody>
      </p:sp>
      <p:cxnSp>
        <p:nvCxnSpPr>
          <p:cNvPr id="7" name="Gerade Verbindung mit Pfeil 6"/>
          <p:cNvCxnSpPr>
            <a:stCxn id="5" idx="3"/>
            <a:endCxn id="6" idx="1"/>
          </p:cNvCxnSpPr>
          <p:nvPr/>
        </p:nvCxnSpPr>
        <p:spPr>
          <a:xfrm>
            <a:off x="2483856" y="2114832"/>
            <a:ext cx="64807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/>
          <p:cNvSpPr txBox="1"/>
          <p:nvPr/>
        </p:nvSpPr>
        <p:spPr>
          <a:xfrm>
            <a:off x="323528" y="1931946"/>
            <a:ext cx="79200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de-DE" dirty="0" smtClean="0"/>
              <a:t>IV</a:t>
            </a:r>
            <a:endParaRPr lang="de-DE" dirty="0"/>
          </a:p>
        </p:txBody>
      </p:sp>
      <p:cxnSp>
        <p:nvCxnSpPr>
          <p:cNvPr id="35" name="Gerade Verbindung mit Pfeil 34"/>
          <p:cNvCxnSpPr>
            <a:stCxn id="34" idx="3"/>
            <a:endCxn id="5" idx="1"/>
          </p:cNvCxnSpPr>
          <p:nvPr/>
        </p:nvCxnSpPr>
        <p:spPr>
          <a:xfrm flipV="1">
            <a:off x="1115528" y="2114832"/>
            <a:ext cx="576328" cy="17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unde Klammer links 35"/>
          <p:cNvSpPr/>
          <p:nvPr/>
        </p:nvSpPr>
        <p:spPr>
          <a:xfrm rot="16200000">
            <a:off x="2119951" y="1192972"/>
            <a:ext cx="288031" cy="2455833"/>
          </a:xfrm>
          <a:prstGeom prst="leftBracket">
            <a:avLst>
              <a:gd name="adj" fmla="val 426314"/>
            </a:avLst>
          </a:prstGeom>
          <a:ln w="12700">
            <a:solidFill>
              <a:schemeClr val="tx1"/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691680" y="348306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3131752" y="348306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happy</a:t>
            </a:r>
            <a:endParaRPr lang="de-DE" dirty="0"/>
          </a:p>
        </p:txBody>
      </p:sp>
      <p:sp>
        <p:nvSpPr>
          <p:cNvPr id="10" name="Ellipse 9"/>
          <p:cNvSpPr/>
          <p:nvPr/>
        </p:nvSpPr>
        <p:spPr>
          <a:xfrm>
            <a:off x="2699704" y="2906984"/>
            <a:ext cx="252000" cy="252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 Verbindung mit Pfeil 10"/>
          <p:cNvCxnSpPr>
            <a:stCxn id="10" idx="2"/>
            <a:endCxn id="8" idx="0"/>
          </p:cNvCxnSpPr>
          <p:nvPr/>
        </p:nvCxnSpPr>
        <p:spPr>
          <a:xfrm flipH="1">
            <a:off x="2087680" y="3032984"/>
            <a:ext cx="612024" cy="45008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>
            <a:stCxn id="10" idx="6"/>
            <a:endCxn id="9" idx="0"/>
          </p:cNvCxnSpPr>
          <p:nvPr/>
        </p:nvCxnSpPr>
        <p:spPr>
          <a:xfrm>
            <a:off x="2951704" y="3032984"/>
            <a:ext cx="576048" cy="4500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mit Pfeil 32"/>
          <p:cNvCxnSpPr>
            <a:stCxn id="32" idx="3"/>
            <a:endCxn id="8" idx="1"/>
          </p:cNvCxnSpPr>
          <p:nvPr/>
        </p:nvCxnSpPr>
        <p:spPr>
          <a:xfrm>
            <a:off x="1115528" y="3680864"/>
            <a:ext cx="576152" cy="20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unde Klammer links 36"/>
          <p:cNvSpPr/>
          <p:nvPr/>
        </p:nvSpPr>
        <p:spPr>
          <a:xfrm rot="16200000">
            <a:off x="2123729" y="2773370"/>
            <a:ext cx="288031" cy="2448273"/>
          </a:xfrm>
          <a:prstGeom prst="leftBracket">
            <a:avLst>
              <a:gd name="adj" fmla="val 425002"/>
            </a:avLst>
          </a:prstGeom>
          <a:ln w="12700">
            <a:solidFill>
              <a:schemeClr val="tx1"/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extfeld 17"/>
          <p:cNvSpPr txBox="1"/>
          <p:nvPr/>
        </p:nvSpPr>
        <p:spPr>
          <a:xfrm>
            <a:off x="5652120" y="1916832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7092192" y="1916832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happy</a:t>
            </a:r>
            <a:endParaRPr lang="de-DE" dirty="0"/>
          </a:p>
        </p:txBody>
      </p:sp>
      <p:cxnSp>
        <p:nvCxnSpPr>
          <p:cNvPr id="20" name="Gerade Verbindung mit Pfeil 19"/>
          <p:cNvCxnSpPr>
            <a:stCxn id="18" idx="3"/>
            <a:endCxn id="19" idx="1"/>
          </p:cNvCxnSpPr>
          <p:nvPr/>
        </p:nvCxnSpPr>
        <p:spPr>
          <a:xfrm>
            <a:off x="6444120" y="2114832"/>
            <a:ext cx="64807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/>
          <p:cNvSpPr txBox="1"/>
          <p:nvPr/>
        </p:nvSpPr>
        <p:spPr>
          <a:xfrm>
            <a:off x="4282531" y="1931946"/>
            <a:ext cx="79200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de-DE" dirty="0" smtClean="0"/>
              <a:t>IV</a:t>
            </a:r>
            <a:endParaRPr lang="de-DE" dirty="0"/>
          </a:p>
        </p:txBody>
      </p:sp>
      <p:cxnSp>
        <p:nvCxnSpPr>
          <p:cNvPr id="31" name="Gerade Verbindung mit Pfeil 30"/>
          <p:cNvCxnSpPr>
            <a:stCxn id="30" idx="3"/>
            <a:endCxn id="18" idx="1"/>
          </p:cNvCxnSpPr>
          <p:nvPr/>
        </p:nvCxnSpPr>
        <p:spPr>
          <a:xfrm flipV="1">
            <a:off x="5074531" y="2114832"/>
            <a:ext cx="577589" cy="17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unde Klammer links 37"/>
          <p:cNvSpPr/>
          <p:nvPr/>
        </p:nvSpPr>
        <p:spPr>
          <a:xfrm rot="16200000">
            <a:off x="6088037" y="1228931"/>
            <a:ext cx="288031" cy="2455833"/>
          </a:xfrm>
          <a:prstGeom prst="leftBracket">
            <a:avLst>
              <a:gd name="adj" fmla="val 426314"/>
            </a:avLst>
          </a:prstGeom>
          <a:ln w="12700">
            <a:solidFill>
              <a:schemeClr val="tx1"/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Textfeld 38"/>
          <p:cNvSpPr txBox="1"/>
          <p:nvPr/>
        </p:nvSpPr>
        <p:spPr>
          <a:xfrm>
            <a:off x="5943976" y="2301415"/>
            <a:ext cx="576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 smtClean="0"/>
              <a:t>X</a:t>
            </a:r>
            <a:endParaRPr lang="de-DE" sz="3200" dirty="0"/>
          </a:p>
        </p:txBody>
      </p:sp>
      <p:sp>
        <p:nvSpPr>
          <p:cNvPr id="21" name="Textfeld 20"/>
          <p:cNvSpPr txBox="1"/>
          <p:nvPr/>
        </p:nvSpPr>
        <p:spPr>
          <a:xfrm>
            <a:off x="5652120" y="360906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22" name="Textfeld 21"/>
          <p:cNvSpPr txBox="1"/>
          <p:nvPr/>
        </p:nvSpPr>
        <p:spPr>
          <a:xfrm>
            <a:off x="7092192" y="360906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happy</a:t>
            </a:r>
            <a:endParaRPr lang="de-DE" dirty="0"/>
          </a:p>
        </p:txBody>
      </p:sp>
      <p:sp>
        <p:nvSpPr>
          <p:cNvPr id="23" name="Ellipse 22"/>
          <p:cNvSpPr/>
          <p:nvPr/>
        </p:nvSpPr>
        <p:spPr>
          <a:xfrm>
            <a:off x="6660144" y="3032984"/>
            <a:ext cx="252000" cy="252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4" name="Gerade Verbindung mit Pfeil 23"/>
          <p:cNvCxnSpPr>
            <a:stCxn id="23" idx="2"/>
            <a:endCxn id="21" idx="0"/>
          </p:cNvCxnSpPr>
          <p:nvPr/>
        </p:nvCxnSpPr>
        <p:spPr>
          <a:xfrm flipH="1">
            <a:off x="6048120" y="3158984"/>
            <a:ext cx="612024" cy="4500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>
            <a:stCxn id="23" idx="6"/>
            <a:endCxn id="22" idx="0"/>
          </p:cNvCxnSpPr>
          <p:nvPr/>
        </p:nvCxnSpPr>
        <p:spPr>
          <a:xfrm>
            <a:off x="6912144" y="3158984"/>
            <a:ext cx="576048" cy="45008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/>
          <p:cNvSpPr txBox="1"/>
          <p:nvPr/>
        </p:nvSpPr>
        <p:spPr>
          <a:xfrm>
            <a:off x="4302088" y="3623672"/>
            <a:ext cx="79200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de-DE" dirty="0" smtClean="0"/>
              <a:t>IV</a:t>
            </a:r>
            <a:endParaRPr lang="de-DE" dirty="0"/>
          </a:p>
        </p:txBody>
      </p:sp>
      <p:cxnSp>
        <p:nvCxnSpPr>
          <p:cNvPr id="29" name="Gerade Verbindung mit Pfeil 28"/>
          <p:cNvCxnSpPr>
            <a:stCxn id="28" idx="3"/>
            <a:endCxn id="21" idx="1"/>
          </p:cNvCxnSpPr>
          <p:nvPr/>
        </p:nvCxnSpPr>
        <p:spPr>
          <a:xfrm flipV="1">
            <a:off x="5094088" y="3807064"/>
            <a:ext cx="558032" cy="1274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unde Klammer links 39"/>
          <p:cNvSpPr/>
          <p:nvPr/>
        </p:nvSpPr>
        <p:spPr>
          <a:xfrm rot="16200000">
            <a:off x="6080388" y="2875822"/>
            <a:ext cx="288031" cy="2455833"/>
          </a:xfrm>
          <a:prstGeom prst="leftBracket">
            <a:avLst>
              <a:gd name="adj" fmla="val 426314"/>
            </a:avLst>
          </a:prstGeom>
          <a:ln w="12700">
            <a:solidFill>
              <a:schemeClr val="tx1"/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feld 12"/>
          <p:cNvSpPr txBox="1"/>
          <p:nvPr/>
        </p:nvSpPr>
        <p:spPr>
          <a:xfrm>
            <a:off x="3564064" y="504922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5004136" y="504922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happy</a:t>
            </a:r>
            <a:endParaRPr lang="de-DE" dirty="0"/>
          </a:p>
        </p:txBody>
      </p:sp>
      <p:sp>
        <p:nvSpPr>
          <p:cNvPr id="15" name="Ellipse 14"/>
          <p:cNvSpPr/>
          <p:nvPr/>
        </p:nvSpPr>
        <p:spPr>
          <a:xfrm>
            <a:off x="4572088" y="4473144"/>
            <a:ext cx="252000" cy="252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6" name="Gerade Verbindung mit Pfeil 15"/>
          <p:cNvCxnSpPr>
            <a:stCxn id="15" idx="2"/>
            <a:endCxn id="13" idx="0"/>
          </p:cNvCxnSpPr>
          <p:nvPr/>
        </p:nvCxnSpPr>
        <p:spPr>
          <a:xfrm flipH="1">
            <a:off x="3960064" y="4599144"/>
            <a:ext cx="612024" cy="4500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>
            <a:stCxn id="15" idx="6"/>
            <a:endCxn id="14" idx="0"/>
          </p:cNvCxnSpPr>
          <p:nvPr/>
        </p:nvCxnSpPr>
        <p:spPr>
          <a:xfrm>
            <a:off x="4824088" y="4599144"/>
            <a:ext cx="576048" cy="4500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feld 25"/>
          <p:cNvSpPr txBox="1"/>
          <p:nvPr/>
        </p:nvSpPr>
        <p:spPr>
          <a:xfrm>
            <a:off x="2146487" y="5063101"/>
            <a:ext cx="79200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de-DE" dirty="0" smtClean="0"/>
              <a:t>IV</a:t>
            </a:r>
            <a:endParaRPr lang="de-DE" dirty="0"/>
          </a:p>
        </p:txBody>
      </p:sp>
      <p:cxnSp>
        <p:nvCxnSpPr>
          <p:cNvPr id="27" name="Gerade Verbindung mit Pfeil 26"/>
          <p:cNvCxnSpPr>
            <a:stCxn id="26" idx="3"/>
            <a:endCxn id="13" idx="1"/>
          </p:cNvCxnSpPr>
          <p:nvPr/>
        </p:nvCxnSpPr>
        <p:spPr>
          <a:xfrm flipV="1">
            <a:off x="2938487" y="5247224"/>
            <a:ext cx="625577" cy="543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unde Klammer links 41"/>
          <p:cNvSpPr/>
          <p:nvPr/>
        </p:nvSpPr>
        <p:spPr>
          <a:xfrm rot="16200000">
            <a:off x="3977042" y="4311987"/>
            <a:ext cx="288031" cy="2455833"/>
          </a:xfrm>
          <a:prstGeom prst="leftBracket">
            <a:avLst>
              <a:gd name="adj" fmla="val 426314"/>
            </a:avLst>
          </a:prstGeom>
          <a:ln w="12700">
            <a:solidFill>
              <a:schemeClr val="tx1"/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Textfeld 42"/>
          <p:cNvSpPr txBox="1"/>
          <p:nvPr/>
        </p:nvSpPr>
        <p:spPr>
          <a:xfrm>
            <a:off x="3927342" y="5395887"/>
            <a:ext cx="576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 smtClean="0"/>
              <a:t>X</a:t>
            </a:r>
            <a:endParaRPr lang="de-DE" sz="3200" dirty="0"/>
          </a:p>
        </p:txBody>
      </p:sp>
      <p:sp>
        <p:nvSpPr>
          <p:cNvPr id="41" name="Textfeld 40"/>
          <p:cNvSpPr txBox="1"/>
          <p:nvPr/>
        </p:nvSpPr>
        <p:spPr>
          <a:xfrm>
            <a:off x="5940152" y="3948170"/>
            <a:ext cx="576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 smtClean="0"/>
              <a:t>X</a:t>
            </a:r>
            <a:endParaRPr lang="de-DE" sz="3200" dirty="0"/>
          </a:p>
        </p:txBody>
      </p:sp>
      <p:sp>
        <p:nvSpPr>
          <p:cNvPr id="45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Distinguishing</a:t>
            </a:r>
            <a:r>
              <a:rPr lang="de-DE" dirty="0" smtClean="0"/>
              <a:t> </a:t>
            </a:r>
            <a:r>
              <a:rPr lang="de-DE" dirty="0" err="1" smtClean="0"/>
              <a:t>Causal</a:t>
            </a:r>
            <a:r>
              <a:rPr lang="de-DE" dirty="0" smtClean="0"/>
              <a:t> </a:t>
            </a:r>
            <a:r>
              <a:rPr lang="de-DE" dirty="0" err="1" smtClean="0"/>
              <a:t>Structures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502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llipse 55"/>
          <p:cNvSpPr/>
          <p:nvPr/>
        </p:nvSpPr>
        <p:spPr>
          <a:xfrm>
            <a:off x="1331640" y="908720"/>
            <a:ext cx="7128792" cy="532859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Ellipse 56"/>
          <p:cNvSpPr/>
          <p:nvPr/>
        </p:nvSpPr>
        <p:spPr>
          <a:xfrm>
            <a:off x="35496" y="1196752"/>
            <a:ext cx="4536592" cy="3852472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Distinguishing</a:t>
            </a:r>
            <a:r>
              <a:rPr lang="de-DE" dirty="0"/>
              <a:t> </a:t>
            </a:r>
            <a:r>
              <a:rPr lang="de-DE" dirty="0" err="1"/>
              <a:t>Causal</a:t>
            </a:r>
            <a:r>
              <a:rPr lang="de-DE" dirty="0"/>
              <a:t> </a:t>
            </a:r>
            <a:r>
              <a:rPr lang="de-DE" dirty="0" err="1"/>
              <a:t>Structures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9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1691856" y="1916832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131928" y="1916832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happy</a:t>
            </a:r>
            <a:endParaRPr lang="de-DE" dirty="0"/>
          </a:p>
        </p:txBody>
      </p:sp>
      <p:cxnSp>
        <p:nvCxnSpPr>
          <p:cNvPr id="7" name="Gerade Verbindung mit Pfeil 6"/>
          <p:cNvCxnSpPr>
            <a:stCxn id="5" idx="3"/>
            <a:endCxn id="6" idx="1"/>
          </p:cNvCxnSpPr>
          <p:nvPr/>
        </p:nvCxnSpPr>
        <p:spPr>
          <a:xfrm>
            <a:off x="2483856" y="2114832"/>
            <a:ext cx="64807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1691680" y="348306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3131752" y="348306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happy</a:t>
            </a:r>
            <a:endParaRPr lang="de-DE" dirty="0"/>
          </a:p>
        </p:txBody>
      </p:sp>
      <p:sp>
        <p:nvSpPr>
          <p:cNvPr id="10" name="Ellipse 9"/>
          <p:cNvSpPr/>
          <p:nvPr/>
        </p:nvSpPr>
        <p:spPr>
          <a:xfrm>
            <a:off x="2699704" y="2906984"/>
            <a:ext cx="252000" cy="252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 Verbindung mit Pfeil 10"/>
          <p:cNvCxnSpPr>
            <a:stCxn id="10" idx="2"/>
            <a:endCxn id="8" idx="0"/>
          </p:cNvCxnSpPr>
          <p:nvPr/>
        </p:nvCxnSpPr>
        <p:spPr>
          <a:xfrm flipH="1">
            <a:off x="2087680" y="3032984"/>
            <a:ext cx="612024" cy="45008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>
            <a:stCxn id="10" idx="6"/>
            <a:endCxn id="9" idx="0"/>
          </p:cNvCxnSpPr>
          <p:nvPr/>
        </p:nvCxnSpPr>
        <p:spPr>
          <a:xfrm>
            <a:off x="2951704" y="3032984"/>
            <a:ext cx="576048" cy="4500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3564064" y="504922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5004136" y="504922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happy</a:t>
            </a:r>
            <a:endParaRPr lang="de-DE" dirty="0"/>
          </a:p>
        </p:txBody>
      </p:sp>
      <p:sp>
        <p:nvSpPr>
          <p:cNvPr id="15" name="Ellipse 14"/>
          <p:cNvSpPr/>
          <p:nvPr/>
        </p:nvSpPr>
        <p:spPr>
          <a:xfrm>
            <a:off x="4572088" y="4473144"/>
            <a:ext cx="252000" cy="252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6" name="Gerade Verbindung mit Pfeil 15"/>
          <p:cNvCxnSpPr>
            <a:stCxn id="15" idx="2"/>
            <a:endCxn id="13" idx="0"/>
          </p:cNvCxnSpPr>
          <p:nvPr/>
        </p:nvCxnSpPr>
        <p:spPr>
          <a:xfrm flipH="1">
            <a:off x="3960064" y="4599144"/>
            <a:ext cx="612024" cy="4500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>
            <a:stCxn id="15" idx="6"/>
            <a:endCxn id="14" idx="0"/>
          </p:cNvCxnSpPr>
          <p:nvPr/>
        </p:nvCxnSpPr>
        <p:spPr>
          <a:xfrm>
            <a:off x="4824088" y="4599144"/>
            <a:ext cx="576048" cy="4500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/>
          <p:cNvSpPr txBox="1"/>
          <p:nvPr/>
        </p:nvSpPr>
        <p:spPr>
          <a:xfrm>
            <a:off x="5652120" y="1916832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7092192" y="1916832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happy</a:t>
            </a:r>
            <a:endParaRPr lang="de-DE" dirty="0"/>
          </a:p>
        </p:txBody>
      </p:sp>
      <p:cxnSp>
        <p:nvCxnSpPr>
          <p:cNvPr id="20" name="Gerade Verbindung mit Pfeil 19"/>
          <p:cNvCxnSpPr>
            <a:stCxn id="18" idx="3"/>
            <a:endCxn id="19" idx="1"/>
          </p:cNvCxnSpPr>
          <p:nvPr/>
        </p:nvCxnSpPr>
        <p:spPr>
          <a:xfrm>
            <a:off x="6444120" y="2114832"/>
            <a:ext cx="64807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/>
          <p:cNvSpPr txBox="1"/>
          <p:nvPr/>
        </p:nvSpPr>
        <p:spPr>
          <a:xfrm>
            <a:off x="5652120" y="360906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22" name="Textfeld 21"/>
          <p:cNvSpPr txBox="1"/>
          <p:nvPr/>
        </p:nvSpPr>
        <p:spPr>
          <a:xfrm>
            <a:off x="7092192" y="3609064"/>
            <a:ext cx="792000" cy="3960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happy</a:t>
            </a:r>
            <a:endParaRPr lang="de-DE" dirty="0"/>
          </a:p>
        </p:txBody>
      </p:sp>
      <p:sp>
        <p:nvSpPr>
          <p:cNvPr id="23" name="Ellipse 22"/>
          <p:cNvSpPr/>
          <p:nvPr/>
        </p:nvSpPr>
        <p:spPr>
          <a:xfrm>
            <a:off x="6660144" y="3032984"/>
            <a:ext cx="252000" cy="252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4" name="Gerade Verbindung mit Pfeil 23"/>
          <p:cNvCxnSpPr>
            <a:stCxn id="23" idx="2"/>
            <a:endCxn id="21" idx="0"/>
          </p:cNvCxnSpPr>
          <p:nvPr/>
        </p:nvCxnSpPr>
        <p:spPr>
          <a:xfrm flipH="1">
            <a:off x="6048120" y="3158984"/>
            <a:ext cx="612024" cy="4500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>
            <a:stCxn id="23" idx="6"/>
            <a:endCxn id="22" idx="0"/>
          </p:cNvCxnSpPr>
          <p:nvPr/>
        </p:nvCxnSpPr>
        <p:spPr>
          <a:xfrm>
            <a:off x="6912144" y="3158984"/>
            <a:ext cx="576048" cy="45008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feld 25"/>
          <p:cNvSpPr txBox="1"/>
          <p:nvPr/>
        </p:nvSpPr>
        <p:spPr>
          <a:xfrm>
            <a:off x="2146487" y="5063101"/>
            <a:ext cx="79200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de-DE" dirty="0" err="1" smtClean="0"/>
              <a:t>twins</a:t>
            </a:r>
            <a:endParaRPr lang="de-DE" dirty="0"/>
          </a:p>
        </p:txBody>
      </p:sp>
      <p:cxnSp>
        <p:nvCxnSpPr>
          <p:cNvPr id="27" name="Gerade Verbindung mit Pfeil 26"/>
          <p:cNvCxnSpPr>
            <a:stCxn id="26" idx="3"/>
            <a:endCxn id="13" idx="1"/>
          </p:cNvCxnSpPr>
          <p:nvPr/>
        </p:nvCxnSpPr>
        <p:spPr>
          <a:xfrm flipV="1">
            <a:off x="2938487" y="5247224"/>
            <a:ext cx="625577" cy="543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/>
          <p:cNvSpPr txBox="1"/>
          <p:nvPr/>
        </p:nvSpPr>
        <p:spPr>
          <a:xfrm>
            <a:off x="4302088" y="3623672"/>
            <a:ext cx="79200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de-DE" dirty="0" err="1" smtClean="0"/>
              <a:t>twins</a:t>
            </a:r>
            <a:endParaRPr lang="de-DE" dirty="0"/>
          </a:p>
        </p:txBody>
      </p:sp>
      <p:cxnSp>
        <p:nvCxnSpPr>
          <p:cNvPr id="29" name="Gerade Verbindung mit Pfeil 28"/>
          <p:cNvCxnSpPr>
            <a:stCxn id="28" idx="3"/>
            <a:endCxn id="21" idx="1"/>
          </p:cNvCxnSpPr>
          <p:nvPr/>
        </p:nvCxnSpPr>
        <p:spPr>
          <a:xfrm flipV="1">
            <a:off x="5094088" y="3807064"/>
            <a:ext cx="558032" cy="1274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/>
          <p:cNvSpPr txBox="1"/>
          <p:nvPr/>
        </p:nvSpPr>
        <p:spPr>
          <a:xfrm>
            <a:off x="4282531" y="1931946"/>
            <a:ext cx="79200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de-DE" dirty="0" err="1" smtClean="0"/>
              <a:t>twins</a:t>
            </a:r>
            <a:endParaRPr lang="de-DE" dirty="0"/>
          </a:p>
        </p:txBody>
      </p:sp>
      <p:cxnSp>
        <p:nvCxnSpPr>
          <p:cNvPr id="31" name="Gerade Verbindung mit Pfeil 30"/>
          <p:cNvCxnSpPr>
            <a:stCxn id="30" idx="3"/>
            <a:endCxn id="18" idx="1"/>
          </p:cNvCxnSpPr>
          <p:nvPr/>
        </p:nvCxnSpPr>
        <p:spPr>
          <a:xfrm flipV="1">
            <a:off x="5074531" y="2114832"/>
            <a:ext cx="577589" cy="17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/>
          <p:cNvSpPr txBox="1"/>
          <p:nvPr/>
        </p:nvSpPr>
        <p:spPr>
          <a:xfrm>
            <a:off x="323528" y="3496198"/>
            <a:ext cx="79200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de-DE" dirty="0" err="1" smtClean="0"/>
              <a:t>twins</a:t>
            </a:r>
            <a:endParaRPr lang="de-DE" dirty="0"/>
          </a:p>
        </p:txBody>
      </p:sp>
      <p:cxnSp>
        <p:nvCxnSpPr>
          <p:cNvPr id="33" name="Gerade Verbindung mit Pfeil 32"/>
          <p:cNvCxnSpPr>
            <a:stCxn id="32" idx="3"/>
            <a:endCxn id="8" idx="1"/>
          </p:cNvCxnSpPr>
          <p:nvPr/>
        </p:nvCxnSpPr>
        <p:spPr>
          <a:xfrm>
            <a:off x="1115528" y="3680864"/>
            <a:ext cx="576152" cy="20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/>
          <p:cNvSpPr txBox="1"/>
          <p:nvPr/>
        </p:nvSpPr>
        <p:spPr>
          <a:xfrm>
            <a:off x="323528" y="1931946"/>
            <a:ext cx="79200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de-DE" dirty="0" err="1" smtClean="0"/>
              <a:t>twins</a:t>
            </a:r>
            <a:endParaRPr lang="de-DE" dirty="0"/>
          </a:p>
        </p:txBody>
      </p:sp>
      <p:cxnSp>
        <p:nvCxnSpPr>
          <p:cNvPr id="35" name="Gerade Verbindung mit Pfeil 34"/>
          <p:cNvCxnSpPr>
            <a:stCxn id="34" idx="3"/>
            <a:endCxn id="5" idx="1"/>
          </p:cNvCxnSpPr>
          <p:nvPr/>
        </p:nvCxnSpPr>
        <p:spPr>
          <a:xfrm flipV="1">
            <a:off x="1115528" y="2114832"/>
            <a:ext cx="576328" cy="178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unde Klammer links 35"/>
          <p:cNvSpPr/>
          <p:nvPr/>
        </p:nvSpPr>
        <p:spPr>
          <a:xfrm rot="16200000">
            <a:off x="2119951" y="1192972"/>
            <a:ext cx="288031" cy="2455833"/>
          </a:xfrm>
          <a:prstGeom prst="leftBracket">
            <a:avLst>
              <a:gd name="adj" fmla="val 426314"/>
            </a:avLst>
          </a:prstGeom>
          <a:ln w="12700">
            <a:solidFill>
              <a:schemeClr val="tx1"/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Runde Klammer links 36"/>
          <p:cNvSpPr/>
          <p:nvPr/>
        </p:nvSpPr>
        <p:spPr>
          <a:xfrm rot="16200000">
            <a:off x="2123729" y="2773370"/>
            <a:ext cx="288031" cy="2448273"/>
          </a:xfrm>
          <a:prstGeom prst="leftBracket">
            <a:avLst>
              <a:gd name="adj" fmla="val 425002"/>
            </a:avLst>
          </a:prstGeom>
          <a:ln w="12700">
            <a:solidFill>
              <a:schemeClr val="tx1"/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Runde Klammer links 37"/>
          <p:cNvSpPr/>
          <p:nvPr/>
        </p:nvSpPr>
        <p:spPr>
          <a:xfrm rot="16200000">
            <a:off x="6088037" y="1228931"/>
            <a:ext cx="288031" cy="2455833"/>
          </a:xfrm>
          <a:prstGeom prst="leftBracket">
            <a:avLst>
              <a:gd name="adj" fmla="val 426314"/>
            </a:avLst>
          </a:prstGeom>
          <a:ln w="12700">
            <a:solidFill>
              <a:schemeClr val="tx1"/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Textfeld 38"/>
          <p:cNvSpPr txBox="1"/>
          <p:nvPr/>
        </p:nvSpPr>
        <p:spPr>
          <a:xfrm>
            <a:off x="5943976" y="2301415"/>
            <a:ext cx="576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 smtClean="0"/>
              <a:t>X</a:t>
            </a:r>
            <a:endParaRPr lang="de-DE" sz="3200" dirty="0"/>
          </a:p>
        </p:txBody>
      </p:sp>
      <p:sp>
        <p:nvSpPr>
          <p:cNvPr id="40" name="Runde Klammer links 39"/>
          <p:cNvSpPr/>
          <p:nvPr/>
        </p:nvSpPr>
        <p:spPr>
          <a:xfrm rot="16200000">
            <a:off x="6080388" y="2875822"/>
            <a:ext cx="288031" cy="2455833"/>
          </a:xfrm>
          <a:prstGeom prst="leftBracket">
            <a:avLst>
              <a:gd name="adj" fmla="val 426314"/>
            </a:avLst>
          </a:prstGeom>
          <a:ln w="12700">
            <a:solidFill>
              <a:schemeClr val="tx1"/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Textfeld 40"/>
          <p:cNvSpPr txBox="1"/>
          <p:nvPr/>
        </p:nvSpPr>
        <p:spPr>
          <a:xfrm>
            <a:off x="5940152" y="3948170"/>
            <a:ext cx="576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 smtClean="0"/>
              <a:t>X</a:t>
            </a:r>
            <a:endParaRPr lang="de-DE" sz="3200" dirty="0"/>
          </a:p>
        </p:txBody>
      </p:sp>
      <p:sp>
        <p:nvSpPr>
          <p:cNvPr id="42" name="Runde Klammer links 41"/>
          <p:cNvSpPr/>
          <p:nvPr/>
        </p:nvSpPr>
        <p:spPr>
          <a:xfrm rot="16200000">
            <a:off x="3977042" y="4311987"/>
            <a:ext cx="288031" cy="2455833"/>
          </a:xfrm>
          <a:prstGeom prst="leftBracket">
            <a:avLst>
              <a:gd name="adj" fmla="val 426314"/>
            </a:avLst>
          </a:prstGeom>
          <a:ln w="12700">
            <a:solidFill>
              <a:schemeClr val="tx1"/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Textfeld 42"/>
          <p:cNvSpPr txBox="1"/>
          <p:nvPr/>
        </p:nvSpPr>
        <p:spPr>
          <a:xfrm>
            <a:off x="3927342" y="5395887"/>
            <a:ext cx="576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 smtClean="0"/>
              <a:t>X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141659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Identifiability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Total </a:t>
            </a:r>
            <a:r>
              <a:rPr lang="de-DE" dirty="0" err="1" smtClean="0"/>
              <a:t>Causal</a:t>
            </a:r>
            <a:r>
              <a:rPr lang="de-DE" dirty="0" smtClean="0"/>
              <a:t> </a:t>
            </a:r>
            <a:r>
              <a:rPr lang="de-DE" dirty="0" err="1" smtClean="0"/>
              <a:t>Effect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10</a:t>
            </a:fld>
            <a:endParaRPr lang="de-DE"/>
          </a:p>
        </p:txBody>
      </p:sp>
      <p:cxnSp>
        <p:nvCxnSpPr>
          <p:cNvPr id="5" name="Gerade Verbindung mit Pfeil 4"/>
          <p:cNvCxnSpPr>
            <a:stCxn id="11" idx="6"/>
            <a:endCxn id="17" idx="2"/>
          </p:cNvCxnSpPr>
          <p:nvPr/>
        </p:nvCxnSpPr>
        <p:spPr>
          <a:xfrm flipV="1">
            <a:off x="4382984" y="3548950"/>
            <a:ext cx="2124248" cy="75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/>
          <p:cNvCxnSpPr>
            <a:stCxn id="20" idx="2"/>
            <a:endCxn id="11" idx="7"/>
          </p:cNvCxnSpPr>
          <p:nvPr/>
        </p:nvCxnSpPr>
        <p:spPr>
          <a:xfrm flipH="1">
            <a:off x="4367168" y="2458323"/>
            <a:ext cx="555888" cy="1053202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stCxn id="20" idx="6"/>
            <a:endCxn id="17" idx="1"/>
          </p:cNvCxnSpPr>
          <p:nvPr/>
        </p:nvCxnSpPr>
        <p:spPr>
          <a:xfrm>
            <a:off x="5031056" y="2458323"/>
            <a:ext cx="1491992" cy="1052443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stCxn id="14" idx="2"/>
            <a:endCxn id="11" idx="5"/>
          </p:cNvCxnSpPr>
          <p:nvPr/>
        </p:nvCxnSpPr>
        <p:spPr>
          <a:xfrm flipH="1" flipV="1">
            <a:off x="4367168" y="3587893"/>
            <a:ext cx="483880" cy="52993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>
            <a:stCxn id="14" idx="6"/>
            <a:endCxn id="17" idx="3"/>
          </p:cNvCxnSpPr>
          <p:nvPr/>
        </p:nvCxnSpPr>
        <p:spPr>
          <a:xfrm flipV="1">
            <a:off x="4959048" y="3587134"/>
            <a:ext cx="1564000" cy="53069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lipse 10"/>
          <p:cNvSpPr/>
          <p:nvPr/>
        </p:nvSpPr>
        <p:spPr>
          <a:xfrm>
            <a:off x="4274984" y="3495709"/>
            <a:ext cx="108000" cy="108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3" name="Gruppieren 12"/>
          <p:cNvGrpSpPr/>
          <p:nvPr/>
        </p:nvGrpSpPr>
        <p:grpSpPr>
          <a:xfrm>
            <a:off x="4788048" y="3997531"/>
            <a:ext cx="216000" cy="216000"/>
            <a:chOff x="2422184" y="1618577"/>
            <a:chExt cx="216000" cy="216000"/>
          </a:xfrm>
        </p:grpSpPr>
        <p:sp>
          <p:nvSpPr>
            <p:cNvPr id="14" name="Ellipse 13"/>
            <p:cNvSpPr/>
            <p:nvPr/>
          </p:nvSpPr>
          <p:spPr>
            <a:xfrm>
              <a:off x="2485184" y="1684875"/>
              <a:ext cx="108000" cy="1080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/>
            <p:cNvSpPr/>
            <p:nvPr/>
          </p:nvSpPr>
          <p:spPr>
            <a:xfrm>
              <a:off x="2422184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6" name="Gruppieren 15"/>
          <p:cNvGrpSpPr/>
          <p:nvPr/>
        </p:nvGrpSpPr>
        <p:grpSpPr>
          <a:xfrm>
            <a:off x="6444232" y="3431950"/>
            <a:ext cx="216000" cy="216000"/>
            <a:chOff x="3371218" y="1618577"/>
            <a:chExt cx="216000" cy="216000"/>
          </a:xfrm>
        </p:grpSpPr>
        <p:sp>
          <p:nvSpPr>
            <p:cNvPr id="17" name="Ellipse 16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17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0" name="Ellipse 19"/>
          <p:cNvSpPr/>
          <p:nvPr/>
        </p:nvSpPr>
        <p:spPr>
          <a:xfrm>
            <a:off x="4923056" y="2404323"/>
            <a:ext cx="108000" cy="108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2" name="Gerade Verbindung mit Pfeil 21"/>
          <p:cNvCxnSpPr>
            <a:stCxn id="24" idx="6"/>
            <a:endCxn id="11" idx="2"/>
          </p:cNvCxnSpPr>
          <p:nvPr/>
        </p:nvCxnSpPr>
        <p:spPr>
          <a:xfrm>
            <a:off x="2438744" y="3548950"/>
            <a:ext cx="1836240" cy="75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uppieren 22"/>
          <p:cNvGrpSpPr/>
          <p:nvPr/>
        </p:nvGrpSpPr>
        <p:grpSpPr>
          <a:xfrm>
            <a:off x="2267744" y="3431950"/>
            <a:ext cx="216000" cy="216000"/>
            <a:chOff x="3371218" y="1618577"/>
            <a:chExt cx="216000" cy="216000"/>
          </a:xfrm>
        </p:grpSpPr>
        <p:sp>
          <p:nvSpPr>
            <p:cNvPr id="24" name="Ellipse 23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Rechteck 24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6" name="Gruppieren 25"/>
          <p:cNvGrpSpPr/>
          <p:nvPr/>
        </p:nvGrpSpPr>
        <p:grpSpPr>
          <a:xfrm>
            <a:off x="4291549" y="4869184"/>
            <a:ext cx="216000" cy="216000"/>
            <a:chOff x="2437298" y="1626134"/>
            <a:chExt cx="216000" cy="216000"/>
          </a:xfrm>
        </p:grpSpPr>
        <p:sp>
          <p:nvSpPr>
            <p:cNvPr id="27" name="Ellipse 26"/>
            <p:cNvSpPr/>
            <p:nvPr/>
          </p:nvSpPr>
          <p:spPr>
            <a:xfrm>
              <a:off x="2485184" y="1684875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/>
            <p:cNvSpPr/>
            <p:nvPr/>
          </p:nvSpPr>
          <p:spPr>
            <a:xfrm>
              <a:off x="2437298" y="1626134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9" name="Gerade Verbindung mit Pfeil 28"/>
          <p:cNvCxnSpPr>
            <a:stCxn id="27" idx="2"/>
            <a:endCxn id="24" idx="5"/>
          </p:cNvCxnSpPr>
          <p:nvPr/>
        </p:nvCxnSpPr>
        <p:spPr>
          <a:xfrm flipH="1" flipV="1">
            <a:off x="2422928" y="3587134"/>
            <a:ext cx="1916507" cy="13947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/>
          <p:cNvCxnSpPr>
            <a:stCxn id="27" idx="6"/>
            <a:endCxn id="17" idx="3"/>
          </p:cNvCxnSpPr>
          <p:nvPr/>
        </p:nvCxnSpPr>
        <p:spPr>
          <a:xfrm flipV="1">
            <a:off x="4447435" y="3587134"/>
            <a:ext cx="2075613" cy="13947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uppieren 30"/>
          <p:cNvGrpSpPr/>
          <p:nvPr/>
        </p:nvGrpSpPr>
        <p:grpSpPr>
          <a:xfrm>
            <a:off x="5004072" y="2872766"/>
            <a:ext cx="216000" cy="216000"/>
            <a:chOff x="3371218" y="1618577"/>
            <a:chExt cx="216000" cy="216000"/>
          </a:xfrm>
        </p:grpSpPr>
        <p:sp>
          <p:nvSpPr>
            <p:cNvPr id="32" name="Ellipse 31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" name="Rechteck 32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34" name="Gerade Verbindung mit Pfeil 33"/>
          <p:cNvCxnSpPr>
            <a:stCxn id="32" idx="6"/>
            <a:endCxn id="17" idx="2"/>
          </p:cNvCxnSpPr>
          <p:nvPr/>
        </p:nvCxnSpPr>
        <p:spPr>
          <a:xfrm>
            <a:off x="5175072" y="2989766"/>
            <a:ext cx="1332160" cy="559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mit Pfeil 34"/>
          <p:cNvCxnSpPr>
            <a:stCxn id="32" idx="2"/>
            <a:endCxn id="11" idx="7"/>
          </p:cNvCxnSpPr>
          <p:nvPr/>
        </p:nvCxnSpPr>
        <p:spPr>
          <a:xfrm flipH="1">
            <a:off x="4367168" y="2989766"/>
            <a:ext cx="699904" cy="52175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uppieren 38"/>
          <p:cNvGrpSpPr/>
          <p:nvPr/>
        </p:nvGrpSpPr>
        <p:grpSpPr>
          <a:xfrm>
            <a:off x="4293364" y="4869160"/>
            <a:ext cx="216000" cy="216000"/>
            <a:chOff x="2437298" y="1626134"/>
            <a:chExt cx="216000" cy="216000"/>
          </a:xfrm>
        </p:grpSpPr>
        <p:sp>
          <p:nvSpPr>
            <p:cNvPr id="40" name="Ellipse 39"/>
            <p:cNvSpPr/>
            <p:nvPr/>
          </p:nvSpPr>
          <p:spPr>
            <a:xfrm>
              <a:off x="2485184" y="1684875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Rechteck 40"/>
            <p:cNvSpPr/>
            <p:nvPr/>
          </p:nvSpPr>
          <p:spPr>
            <a:xfrm>
              <a:off x="2437298" y="1626134"/>
              <a:ext cx="216000" cy="21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2" name="Gruppieren 41"/>
          <p:cNvGrpSpPr/>
          <p:nvPr/>
        </p:nvGrpSpPr>
        <p:grpSpPr>
          <a:xfrm>
            <a:off x="5018916" y="2878049"/>
            <a:ext cx="216000" cy="216000"/>
            <a:chOff x="2437298" y="1626134"/>
            <a:chExt cx="216000" cy="216000"/>
          </a:xfrm>
        </p:grpSpPr>
        <p:sp>
          <p:nvSpPr>
            <p:cNvPr id="43" name="Ellipse 42"/>
            <p:cNvSpPr/>
            <p:nvPr/>
          </p:nvSpPr>
          <p:spPr>
            <a:xfrm>
              <a:off x="2485184" y="1684875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Rechteck 43"/>
            <p:cNvSpPr/>
            <p:nvPr/>
          </p:nvSpPr>
          <p:spPr>
            <a:xfrm>
              <a:off x="2437298" y="1626134"/>
              <a:ext cx="216000" cy="21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55" name="Gerade Verbindung mit Pfeil 54"/>
          <p:cNvCxnSpPr>
            <a:stCxn id="58" idx="6"/>
          </p:cNvCxnSpPr>
          <p:nvPr/>
        </p:nvCxnSpPr>
        <p:spPr>
          <a:xfrm flipV="1">
            <a:off x="3518864" y="2458323"/>
            <a:ext cx="1404192" cy="57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 Verbindung mit Pfeil 55"/>
          <p:cNvCxnSpPr>
            <a:stCxn id="58" idx="5"/>
          </p:cNvCxnSpPr>
          <p:nvPr/>
        </p:nvCxnSpPr>
        <p:spPr>
          <a:xfrm>
            <a:off x="3503048" y="2497082"/>
            <a:ext cx="787752" cy="1014443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uppieren 56"/>
          <p:cNvGrpSpPr/>
          <p:nvPr/>
        </p:nvGrpSpPr>
        <p:grpSpPr>
          <a:xfrm>
            <a:off x="3347864" y="2338600"/>
            <a:ext cx="216000" cy="216000"/>
            <a:chOff x="2422184" y="1618577"/>
            <a:chExt cx="216000" cy="216000"/>
          </a:xfrm>
        </p:grpSpPr>
        <p:sp>
          <p:nvSpPr>
            <p:cNvPr id="58" name="Ellipse 57"/>
            <p:cNvSpPr/>
            <p:nvPr/>
          </p:nvSpPr>
          <p:spPr>
            <a:xfrm>
              <a:off x="2485184" y="1684875"/>
              <a:ext cx="108000" cy="1080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9" name="Rechteck 58"/>
            <p:cNvSpPr/>
            <p:nvPr/>
          </p:nvSpPr>
          <p:spPr>
            <a:xfrm>
              <a:off x="2422184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60" name="Gerade Verbindung mit Pfeil 59"/>
          <p:cNvCxnSpPr>
            <a:stCxn id="63" idx="2"/>
          </p:cNvCxnSpPr>
          <p:nvPr/>
        </p:nvCxnSpPr>
        <p:spPr>
          <a:xfrm flipH="1" flipV="1">
            <a:off x="5031056" y="2458323"/>
            <a:ext cx="1463296" cy="55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 Verbindung mit Pfeil 60"/>
          <p:cNvCxnSpPr>
            <a:stCxn id="63" idx="4"/>
          </p:cNvCxnSpPr>
          <p:nvPr/>
        </p:nvCxnSpPr>
        <p:spPr>
          <a:xfrm>
            <a:off x="6548352" y="2512874"/>
            <a:ext cx="12880" cy="98207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Gruppieren 61"/>
          <p:cNvGrpSpPr/>
          <p:nvPr/>
        </p:nvGrpSpPr>
        <p:grpSpPr>
          <a:xfrm>
            <a:off x="6431352" y="2338576"/>
            <a:ext cx="216000" cy="216000"/>
            <a:chOff x="2422184" y="1618577"/>
            <a:chExt cx="216000" cy="216000"/>
          </a:xfrm>
        </p:grpSpPr>
        <p:sp>
          <p:nvSpPr>
            <p:cNvPr id="63" name="Ellipse 62"/>
            <p:cNvSpPr/>
            <p:nvPr/>
          </p:nvSpPr>
          <p:spPr>
            <a:xfrm>
              <a:off x="2485184" y="1684875"/>
              <a:ext cx="108000" cy="1080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4" name="Rechteck 63"/>
            <p:cNvSpPr/>
            <p:nvPr/>
          </p:nvSpPr>
          <p:spPr>
            <a:xfrm>
              <a:off x="2422184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633007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Assuming</a:t>
            </a:r>
            <a:r>
              <a:rPr lang="de-DE" dirty="0" smtClean="0"/>
              <a:t> </a:t>
            </a:r>
            <a:r>
              <a:rPr lang="de-DE" dirty="0" err="1" smtClean="0"/>
              <a:t>Conditional</a:t>
            </a:r>
            <a:r>
              <a:rPr lang="de-DE" dirty="0" smtClean="0"/>
              <a:t> </a:t>
            </a:r>
            <a:r>
              <a:rPr lang="de-DE" dirty="0" err="1" smtClean="0"/>
              <a:t>Exogeneity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11</a:t>
            </a:fld>
            <a:endParaRPr lang="de-DE"/>
          </a:p>
        </p:txBody>
      </p:sp>
      <p:cxnSp>
        <p:nvCxnSpPr>
          <p:cNvPr id="4" name="Gerade Verbindung mit Pfeil 3"/>
          <p:cNvCxnSpPr>
            <a:stCxn id="9" idx="6"/>
            <a:endCxn id="14" idx="2"/>
          </p:cNvCxnSpPr>
          <p:nvPr/>
        </p:nvCxnSpPr>
        <p:spPr>
          <a:xfrm flipV="1">
            <a:off x="4382984" y="3548950"/>
            <a:ext cx="2124248" cy="75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mit Pfeil 4"/>
          <p:cNvCxnSpPr>
            <a:stCxn id="16" idx="2"/>
            <a:endCxn id="9" idx="7"/>
          </p:cNvCxnSpPr>
          <p:nvPr/>
        </p:nvCxnSpPr>
        <p:spPr>
          <a:xfrm flipH="1">
            <a:off x="4367168" y="2458323"/>
            <a:ext cx="555888" cy="1053202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/>
          <p:cNvCxnSpPr>
            <a:stCxn id="16" idx="6"/>
            <a:endCxn id="14" idx="1"/>
          </p:cNvCxnSpPr>
          <p:nvPr/>
        </p:nvCxnSpPr>
        <p:spPr>
          <a:xfrm>
            <a:off x="5031056" y="2458323"/>
            <a:ext cx="1491992" cy="1052443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stCxn id="11" idx="2"/>
            <a:endCxn id="9" idx="5"/>
          </p:cNvCxnSpPr>
          <p:nvPr/>
        </p:nvCxnSpPr>
        <p:spPr>
          <a:xfrm flipH="1" flipV="1">
            <a:off x="4367168" y="3587893"/>
            <a:ext cx="483880" cy="52993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stCxn id="11" idx="6"/>
            <a:endCxn id="14" idx="3"/>
          </p:cNvCxnSpPr>
          <p:nvPr/>
        </p:nvCxnSpPr>
        <p:spPr>
          <a:xfrm flipV="1">
            <a:off x="4959048" y="3587134"/>
            <a:ext cx="1564000" cy="53069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/>
          <p:cNvSpPr/>
          <p:nvPr/>
        </p:nvSpPr>
        <p:spPr>
          <a:xfrm>
            <a:off x="4274984" y="3495709"/>
            <a:ext cx="108000" cy="108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0" name="Gruppieren 9"/>
          <p:cNvGrpSpPr/>
          <p:nvPr/>
        </p:nvGrpSpPr>
        <p:grpSpPr>
          <a:xfrm>
            <a:off x="4788048" y="3997531"/>
            <a:ext cx="216000" cy="216000"/>
            <a:chOff x="2422184" y="1618577"/>
            <a:chExt cx="216000" cy="216000"/>
          </a:xfrm>
        </p:grpSpPr>
        <p:sp>
          <p:nvSpPr>
            <p:cNvPr id="11" name="Ellipse 10"/>
            <p:cNvSpPr/>
            <p:nvPr/>
          </p:nvSpPr>
          <p:spPr>
            <a:xfrm>
              <a:off x="2485184" y="1684875"/>
              <a:ext cx="108000" cy="1080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/>
            <p:cNvSpPr/>
            <p:nvPr/>
          </p:nvSpPr>
          <p:spPr>
            <a:xfrm>
              <a:off x="2422184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3" name="Gruppieren 12"/>
          <p:cNvGrpSpPr/>
          <p:nvPr/>
        </p:nvGrpSpPr>
        <p:grpSpPr>
          <a:xfrm>
            <a:off x="6444232" y="3431950"/>
            <a:ext cx="216000" cy="216000"/>
            <a:chOff x="3371218" y="1618577"/>
            <a:chExt cx="216000" cy="216000"/>
          </a:xfrm>
        </p:grpSpPr>
        <p:sp>
          <p:nvSpPr>
            <p:cNvPr id="14" name="Ellipse 13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6" name="Ellipse 15"/>
          <p:cNvSpPr/>
          <p:nvPr/>
        </p:nvSpPr>
        <p:spPr>
          <a:xfrm>
            <a:off x="4923056" y="2404323"/>
            <a:ext cx="108000" cy="108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7" name="Gerade Verbindung mit Pfeil 16"/>
          <p:cNvCxnSpPr>
            <a:stCxn id="19" idx="6"/>
            <a:endCxn id="9" idx="2"/>
          </p:cNvCxnSpPr>
          <p:nvPr/>
        </p:nvCxnSpPr>
        <p:spPr>
          <a:xfrm>
            <a:off x="2438744" y="3548950"/>
            <a:ext cx="1836240" cy="75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uppieren 17"/>
          <p:cNvGrpSpPr/>
          <p:nvPr/>
        </p:nvGrpSpPr>
        <p:grpSpPr>
          <a:xfrm>
            <a:off x="2267744" y="3431950"/>
            <a:ext cx="216000" cy="216000"/>
            <a:chOff x="3371218" y="1618577"/>
            <a:chExt cx="216000" cy="216000"/>
          </a:xfrm>
        </p:grpSpPr>
        <p:sp>
          <p:nvSpPr>
            <p:cNvPr id="19" name="Ellipse 18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Rechteck 19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1" name="Gruppieren 20"/>
          <p:cNvGrpSpPr/>
          <p:nvPr/>
        </p:nvGrpSpPr>
        <p:grpSpPr>
          <a:xfrm>
            <a:off x="4291549" y="4869184"/>
            <a:ext cx="216000" cy="216000"/>
            <a:chOff x="2437298" y="1626134"/>
            <a:chExt cx="216000" cy="216000"/>
          </a:xfrm>
        </p:grpSpPr>
        <p:sp>
          <p:nvSpPr>
            <p:cNvPr id="22" name="Ellipse 21"/>
            <p:cNvSpPr/>
            <p:nvPr/>
          </p:nvSpPr>
          <p:spPr>
            <a:xfrm>
              <a:off x="2485184" y="1684875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Rechteck 22"/>
            <p:cNvSpPr/>
            <p:nvPr/>
          </p:nvSpPr>
          <p:spPr>
            <a:xfrm>
              <a:off x="2437298" y="1626134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4" name="Gerade Verbindung mit Pfeil 23"/>
          <p:cNvCxnSpPr>
            <a:stCxn id="22" idx="2"/>
            <a:endCxn id="19" idx="5"/>
          </p:cNvCxnSpPr>
          <p:nvPr/>
        </p:nvCxnSpPr>
        <p:spPr>
          <a:xfrm flipH="1" flipV="1">
            <a:off x="2422928" y="3587134"/>
            <a:ext cx="1916507" cy="13947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>
            <a:stCxn id="22" idx="6"/>
            <a:endCxn id="14" idx="3"/>
          </p:cNvCxnSpPr>
          <p:nvPr/>
        </p:nvCxnSpPr>
        <p:spPr>
          <a:xfrm flipV="1">
            <a:off x="4447435" y="3587134"/>
            <a:ext cx="2075613" cy="13947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uppieren 25"/>
          <p:cNvGrpSpPr/>
          <p:nvPr/>
        </p:nvGrpSpPr>
        <p:grpSpPr>
          <a:xfrm>
            <a:off x="5004072" y="2872766"/>
            <a:ext cx="216000" cy="216000"/>
            <a:chOff x="3371218" y="1618577"/>
            <a:chExt cx="216000" cy="216000"/>
          </a:xfrm>
        </p:grpSpPr>
        <p:sp>
          <p:nvSpPr>
            <p:cNvPr id="27" name="Ellipse 26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9" name="Gerade Verbindung mit Pfeil 28"/>
          <p:cNvCxnSpPr>
            <a:stCxn id="27" idx="6"/>
            <a:endCxn id="14" idx="2"/>
          </p:cNvCxnSpPr>
          <p:nvPr/>
        </p:nvCxnSpPr>
        <p:spPr>
          <a:xfrm>
            <a:off x="5175072" y="2989766"/>
            <a:ext cx="1332160" cy="559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/>
          <p:cNvCxnSpPr>
            <a:stCxn id="27" idx="2"/>
            <a:endCxn id="9" idx="7"/>
          </p:cNvCxnSpPr>
          <p:nvPr/>
        </p:nvCxnSpPr>
        <p:spPr>
          <a:xfrm flipH="1">
            <a:off x="4367168" y="2989766"/>
            <a:ext cx="699904" cy="52175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llipse 31"/>
          <p:cNvSpPr/>
          <p:nvPr/>
        </p:nvSpPr>
        <p:spPr>
          <a:xfrm>
            <a:off x="4341250" y="4927901"/>
            <a:ext cx="108000" cy="108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Ellipse 34"/>
          <p:cNvSpPr/>
          <p:nvPr/>
        </p:nvSpPr>
        <p:spPr>
          <a:xfrm>
            <a:off x="5066802" y="2936790"/>
            <a:ext cx="108000" cy="108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Textfeld 46"/>
          <p:cNvSpPr txBox="1"/>
          <p:nvPr/>
        </p:nvSpPr>
        <p:spPr>
          <a:xfrm>
            <a:off x="3750276" y="3563617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91" name="Textfeld 90"/>
          <p:cNvSpPr txBox="1"/>
          <p:nvPr/>
        </p:nvSpPr>
        <p:spPr>
          <a:xfrm>
            <a:off x="1735216" y="357058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twins</a:t>
            </a:r>
            <a:endParaRPr lang="de-DE" dirty="0"/>
          </a:p>
        </p:txBody>
      </p:sp>
      <p:sp>
        <p:nvSpPr>
          <p:cNvPr id="92" name="Textfeld 91"/>
          <p:cNvSpPr txBox="1"/>
          <p:nvPr/>
        </p:nvSpPr>
        <p:spPr>
          <a:xfrm>
            <a:off x="6526304" y="3548950"/>
            <a:ext cx="92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happy</a:t>
            </a:r>
            <a:endParaRPr lang="de-DE" dirty="0"/>
          </a:p>
        </p:txBody>
      </p:sp>
      <p:sp>
        <p:nvSpPr>
          <p:cNvPr id="93" name="Rechteck 92"/>
          <p:cNvSpPr/>
          <p:nvPr/>
        </p:nvSpPr>
        <p:spPr>
          <a:xfrm>
            <a:off x="4293364" y="4869160"/>
            <a:ext cx="216000" cy="216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4" name="Textfeld 93"/>
          <p:cNvSpPr txBox="1"/>
          <p:nvPr/>
        </p:nvSpPr>
        <p:spPr>
          <a:xfrm>
            <a:off x="4516176" y="4977160"/>
            <a:ext cx="52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age</a:t>
            </a:r>
            <a:endParaRPr lang="de-DE" dirty="0"/>
          </a:p>
        </p:txBody>
      </p:sp>
      <p:sp>
        <p:nvSpPr>
          <p:cNvPr id="95" name="Textfeld 94"/>
          <p:cNvSpPr txBox="1"/>
          <p:nvPr/>
        </p:nvSpPr>
        <p:spPr>
          <a:xfrm>
            <a:off x="4516579" y="5219908"/>
            <a:ext cx="1119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infertility</a:t>
            </a:r>
            <a:endParaRPr lang="de-DE" dirty="0"/>
          </a:p>
        </p:txBody>
      </p:sp>
      <p:sp>
        <p:nvSpPr>
          <p:cNvPr id="96" name="Textfeld 95"/>
          <p:cNvSpPr txBox="1"/>
          <p:nvPr/>
        </p:nvSpPr>
        <p:spPr>
          <a:xfrm>
            <a:off x="4499992" y="5445224"/>
            <a:ext cx="1831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child</a:t>
            </a:r>
            <a:r>
              <a:rPr lang="de-DE" dirty="0" smtClean="0"/>
              <a:t> </a:t>
            </a:r>
            <a:r>
              <a:rPr lang="de-DE" dirty="0" err="1" smtClean="0"/>
              <a:t>mortality</a:t>
            </a:r>
            <a:endParaRPr lang="de-DE" dirty="0"/>
          </a:p>
        </p:txBody>
      </p:sp>
      <p:sp>
        <p:nvSpPr>
          <p:cNvPr id="97" name="Textfeld 96"/>
          <p:cNvSpPr txBox="1"/>
          <p:nvPr/>
        </p:nvSpPr>
        <p:spPr>
          <a:xfrm>
            <a:off x="4499992" y="5669340"/>
            <a:ext cx="1183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education</a:t>
            </a:r>
            <a:endParaRPr lang="de-DE" dirty="0"/>
          </a:p>
        </p:txBody>
      </p:sp>
      <p:sp>
        <p:nvSpPr>
          <p:cNvPr id="98" name="Textfeld 97"/>
          <p:cNvSpPr txBox="1"/>
          <p:nvPr/>
        </p:nvSpPr>
        <p:spPr>
          <a:xfrm>
            <a:off x="4499992" y="6011996"/>
            <a:ext cx="1183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+ FE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041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Estimated</a:t>
            </a:r>
            <a:r>
              <a:rPr lang="de-DE" dirty="0"/>
              <a:t> </a:t>
            </a:r>
            <a:r>
              <a:rPr lang="de-DE" dirty="0" err="1"/>
              <a:t>Effects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12</a:t>
            </a:fld>
            <a:endParaRPr lang="de-DE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162050" y="1346200"/>
            <a:ext cx="3389312" cy="38528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V="1">
            <a:off x="2538413" y="1346200"/>
            <a:ext cx="0" cy="3857625"/>
          </a:xfrm>
          <a:prstGeom prst="line">
            <a:avLst/>
          </a:prstGeom>
          <a:noFill/>
          <a:ln w="142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2425700" y="1774825"/>
            <a:ext cx="200025" cy="0"/>
          </a:xfrm>
          <a:prstGeom prst="line">
            <a:avLst/>
          </a:prstGeom>
          <a:noFill/>
          <a:ln w="14288" cap="flat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2493963" y="1741488"/>
            <a:ext cx="68262" cy="63500"/>
          </a:xfrm>
          <a:prstGeom prst="ellipse">
            <a:avLst/>
          </a:prstGeom>
          <a:solidFill>
            <a:srgbClr val="1A476F"/>
          </a:solidFill>
          <a:ln w="14288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9" name="Line 29"/>
          <p:cNvSpPr>
            <a:spLocks noChangeShapeType="1"/>
          </p:cNvSpPr>
          <p:nvPr/>
        </p:nvSpPr>
        <p:spPr bwMode="auto">
          <a:xfrm flipV="1">
            <a:off x="1162050" y="1346200"/>
            <a:ext cx="0" cy="3857625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0" name="Rectangle 30"/>
          <p:cNvSpPr>
            <a:spLocks noChangeArrowheads="1"/>
          </p:cNvSpPr>
          <p:nvPr/>
        </p:nvSpPr>
        <p:spPr bwMode="auto">
          <a:xfrm rot="16200000">
            <a:off x="1012825" y="3117850"/>
            <a:ext cx="112713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>
            <a:off x="1162050" y="5203825"/>
            <a:ext cx="3389312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2" name="Line 32"/>
          <p:cNvSpPr>
            <a:spLocks noChangeShapeType="1"/>
          </p:cNvSpPr>
          <p:nvPr/>
        </p:nvSpPr>
        <p:spPr bwMode="auto">
          <a:xfrm>
            <a:off x="1260475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3" name="Rectangle 33"/>
          <p:cNvSpPr>
            <a:spLocks noChangeArrowheads="1"/>
          </p:cNvSpPr>
          <p:nvPr/>
        </p:nvSpPr>
        <p:spPr bwMode="auto">
          <a:xfrm>
            <a:off x="1201738" y="5291138"/>
            <a:ext cx="20002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-1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Line 34"/>
          <p:cNvSpPr>
            <a:spLocks noChangeShapeType="1"/>
          </p:cNvSpPr>
          <p:nvPr/>
        </p:nvSpPr>
        <p:spPr bwMode="auto">
          <a:xfrm>
            <a:off x="1581150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5" name="Rectangle 35"/>
          <p:cNvSpPr>
            <a:spLocks noChangeArrowheads="1"/>
          </p:cNvSpPr>
          <p:nvPr/>
        </p:nvSpPr>
        <p:spPr bwMode="auto">
          <a:xfrm>
            <a:off x="1465263" y="5291138"/>
            <a:ext cx="3127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-.75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Line 36"/>
          <p:cNvSpPr>
            <a:spLocks noChangeShapeType="1"/>
          </p:cNvSpPr>
          <p:nvPr/>
        </p:nvSpPr>
        <p:spPr bwMode="auto">
          <a:xfrm>
            <a:off x="1898650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7" name="Rectangle 37"/>
          <p:cNvSpPr>
            <a:spLocks noChangeArrowheads="1"/>
          </p:cNvSpPr>
          <p:nvPr/>
        </p:nvSpPr>
        <p:spPr bwMode="auto">
          <a:xfrm>
            <a:off x="1820863" y="5291138"/>
            <a:ext cx="23971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-.5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Line 38"/>
          <p:cNvSpPr>
            <a:spLocks noChangeShapeType="1"/>
          </p:cNvSpPr>
          <p:nvPr/>
        </p:nvSpPr>
        <p:spPr bwMode="auto">
          <a:xfrm>
            <a:off x="2216150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9" name="Rectangle 39"/>
          <p:cNvSpPr>
            <a:spLocks noChangeArrowheads="1"/>
          </p:cNvSpPr>
          <p:nvPr/>
        </p:nvSpPr>
        <p:spPr bwMode="auto">
          <a:xfrm>
            <a:off x="2098675" y="5291138"/>
            <a:ext cx="3127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-.25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>
            <a:off x="2538413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1" name="Rectangle 41"/>
          <p:cNvSpPr>
            <a:spLocks noChangeArrowheads="1"/>
          </p:cNvSpPr>
          <p:nvPr/>
        </p:nvSpPr>
        <p:spPr bwMode="auto">
          <a:xfrm>
            <a:off x="2498725" y="5291138"/>
            <a:ext cx="15557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Line 42"/>
          <p:cNvSpPr>
            <a:spLocks noChangeShapeType="1"/>
          </p:cNvSpPr>
          <p:nvPr/>
        </p:nvSpPr>
        <p:spPr bwMode="auto">
          <a:xfrm>
            <a:off x="2854325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3" name="Rectangle 43"/>
          <p:cNvSpPr>
            <a:spLocks noChangeArrowheads="1"/>
          </p:cNvSpPr>
          <p:nvPr/>
        </p:nvSpPr>
        <p:spPr bwMode="auto">
          <a:xfrm>
            <a:off x="2757488" y="5291138"/>
            <a:ext cx="26828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.25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Line 44"/>
          <p:cNvSpPr>
            <a:spLocks noChangeShapeType="1"/>
          </p:cNvSpPr>
          <p:nvPr/>
        </p:nvSpPr>
        <p:spPr bwMode="auto">
          <a:xfrm>
            <a:off x="3176588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5" name="Rectangle 45"/>
          <p:cNvSpPr>
            <a:spLocks noChangeArrowheads="1"/>
          </p:cNvSpPr>
          <p:nvPr/>
        </p:nvSpPr>
        <p:spPr bwMode="auto">
          <a:xfrm>
            <a:off x="3117850" y="5291138"/>
            <a:ext cx="190500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.5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Line 46"/>
          <p:cNvSpPr>
            <a:spLocks noChangeShapeType="1"/>
          </p:cNvSpPr>
          <p:nvPr/>
        </p:nvSpPr>
        <p:spPr bwMode="auto">
          <a:xfrm>
            <a:off x="3494088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7" name="Rectangle 47"/>
          <p:cNvSpPr>
            <a:spLocks noChangeArrowheads="1"/>
          </p:cNvSpPr>
          <p:nvPr/>
        </p:nvSpPr>
        <p:spPr bwMode="auto">
          <a:xfrm>
            <a:off x="3395663" y="5291138"/>
            <a:ext cx="26828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.75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Line 48"/>
          <p:cNvSpPr>
            <a:spLocks noChangeShapeType="1"/>
          </p:cNvSpPr>
          <p:nvPr/>
        </p:nvSpPr>
        <p:spPr bwMode="auto">
          <a:xfrm>
            <a:off x="3816350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9" name="Rectangle 49"/>
          <p:cNvSpPr>
            <a:spLocks noChangeArrowheads="1"/>
          </p:cNvSpPr>
          <p:nvPr/>
        </p:nvSpPr>
        <p:spPr bwMode="auto">
          <a:xfrm>
            <a:off x="3776663" y="5291138"/>
            <a:ext cx="15557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Line 50"/>
          <p:cNvSpPr>
            <a:spLocks noChangeShapeType="1"/>
          </p:cNvSpPr>
          <p:nvPr/>
        </p:nvSpPr>
        <p:spPr bwMode="auto">
          <a:xfrm>
            <a:off x="4132263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1" name="Rectangle 51"/>
          <p:cNvSpPr>
            <a:spLocks noChangeArrowheads="1"/>
          </p:cNvSpPr>
          <p:nvPr/>
        </p:nvSpPr>
        <p:spPr bwMode="auto">
          <a:xfrm>
            <a:off x="3995738" y="5291138"/>
            <a:ext cx="34607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1.25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Line 52"/>
          <p:cNvSpPr>
            <a:spLocks noChangeShapeType="1"/>
          </p:cNvSpPr>
          <p:nvPr/>
        </p:nvSpPr>
        <p:spPr bwMode="auto">
          <a:xfrm>
            <a:off x="4449763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3" name="Rectangle 53"/>
          <p:cNvSpPr>
            <a:spLocks noChangeArrowheads="1"/>
          </p:cNvSpPr>
          <p:nvPr/>
        </p:nvSpPr>
        <p:spPr bwMode="auto">
          <a:xfrm>
            <a:off x="4352925" y="5291138"/>
            <a:ext cx="26828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1.5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Rectangle 54"/>
          <p:cNvSpPr>
            <a:spLocks noChangeArrowheads="1"/>
          </p:cNvSpPr>
          <p:nvPr/>
        </p:nvSpPr>
        <p:spPr bwMode="auto">
          <a:xfrm>
            <a:off x="2844800" y="5429250"/>
            <a:ext cx="11271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Rectangle 55"/>
          <p:cNvSpPr>
            <a:spLocks noChangeArrowheads="1"/>
          </p:cNvSpPr>
          <p:nvPr/>
        </p:nvSpPr>
        <p:spPr bwMode="auto">
          <a:xfrm>
            <a:off x="2659063" y="1058863"/>
            <a:ext cx="512762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Men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ectangle 58"/>
          <p:cNvSpPr>
            <a:spLocks noChangeArrowheads="1"/>
          </p:cNvSpPr>
          <p:nvPr/>
        </p:nvSpPr>
        <p:spPr bwMode="auto">
          <a:xfrm>
            <a:off x="5059363" y="1346200"/>
            <a:ext cx="3379787" cy="38528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9" name="Line 59"/>
          <p:cNvSpPr>
            <a:spLocks noChangeShapeType="1"/>
          </p:cNvSpPr>
          <p:nvPr/>
        </p:nvSpPr>
        <p:spPr bwMode="auto">
          <a:xfrm flipV="1">
            <a:off x="6429375" y="1346200"/>
            <a:ext cx="0" cy="3857625"/>
          </a:xfrm>
          <a:prstGeom prst="line">
            <a:avLst/>
          </a:prstGeom>
          <a:noFill/>
          <a:ln w="142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0" name="Line 60"/>
          <p:cNvSpPr>
            <a:spLocks noChangeShapeType="1"/>
          </p:cNvSpPr>
          <p:nvPr/>
        </p:nvSpPr>
        <p:spPr bwMode="auto">
          <a:xfrm>
            <a:off x="6356350" y="1774825"/>
            <a:ext cx="166687" cy="0"/>
          </a:xfrm>
          <a:prstGeom prst="line">
            <a:avLst/>
          </a:prstGeom>
          <a:noFill/>
          <a:ln w="14288" cap="flat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1" name="Oval 61"/>
          <p:cNvSpPr>
            <a:spLocks noChangeArrowheads="1"/>
          </p:cNvSpPr>
          <p:nvPr/>
        </p:nvSpPr>
        <p:spPr bwMode="auto">
          <a:xfrm>
            <a:off x="6405563" y="1741488"/>
            <a:ext cx="63500" cy="63500"/>
          </a:xfrm>
          <a:prstGeom prst="ellipse">
            <a:avLst/>
          </a:prstGeom>
          <a:solidFill>
            <a:srgbClr val="1A476F"/>
          </a:solidFill>
          <a:ln w="14288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37" name="Line 76"/>
          <p:cNvSpPr>
            <a:spLocks noChangeShapeType="1"/>
          </p:cNvSpPr>
          <p:nvPr/>
        </p:nvSpPr>
        <p:spPr bwMode="auto">
          <a:xfrm flipV="1">
            <a:off x="5059363" y="1346200"/>
            <a:ext cx="0" cy="3857625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38" name="Rectangle 77"/>
          <p:cNvSpPr>
            <a:spLocks noChangeArrowheads="1"/>
          </p:cNvSpPr>
          <p:nvPr/>
        </p:nvSpPr>
        <p:spPr bwMode="auto">
          <a:xfrm rot="16200000">
            <a:off x="4906963" y="3116263"/>
            <a:ext cx="112713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9" name="Line 78"/>
          <p:cNvSpPr>
            <a:spLocks noChangeShapeType="1"/>
          </p:cNvSpPr>
          <p:nvPr/>
        </p:nvSpPr>
        <p:spPr bwMode="auto">
          <a:xfrm>
            <a:off x="5059363" y="5203825"/>
            <a:ext cx="3384550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40" name="Line 79"/>
          <p:cNvSpPr>
            <a:spLocks noChangeShapeType="1"/>
          </p:cNvSpPr>
          <p:nvPr/>
        </p:nvSpPr>
        <p:spPr bwMode="auto">
          <a:xfrm>
            <a:off x="5151438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41" name="Rectangle 80"/>
          <p:cNvSpPr>
            <a:spLocks noChangeArrowheads="1"/>
          </p:cNvSpPr>
          <p:nvPr/>
        </p:nvSpPr>
        <p:spPr bwMode="auto">
          <a:xfrm>
            <a:off x="5094288" y="5291138"/>
            <a:ext cx="20002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-1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2" name="Line 81"/>
          <p:cNvSpPr>
            <a:spLocks noChangeShapeType="1"/>
          </p:cNvSpPr>
          <p:nvPr/>
        </p:nvSpPr>
        <p:spPr bwMode="auto">
          <a:xfrm>
            <a:off x="5473700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43" name="Rectangle 82"/>
          <p:cNvSpPr>
            <a:spLocks noChangeArrowheads="1"/>
          </p:cNvSpPr>
          <p:nvPr/>
        </p:nvSpPr>
        <p:spPr bwMode="auto">
          <a:xfrm>
            <a:off x="5356225" y="5291138"/>
            <a:ext cx="3127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-.75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Line 83"/>
          <p:cNvSpPr>
            <a:spLocks noChangeShapeType="1"/>
          </p:cNvSpPr>
          <p:nvPr/>
        </p:nvSpPr>
        <p:spPr bwMode="auto">
          <a:xfrm>
            <a:off x="5791200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45" name="Rectangle 84"/>
          <p:cNvSpPr>
            <a:spLocks noChangeArrowheads="1"/>
          </p:cNvSpPr>
          <p:nvPr/>
        </p:nvSpPr>
        <p:spPr bwMode="auto">
          <a:xfrm>
            <a:off x="5713413" y="5291138"/>
            <a:ext cx="23971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-.5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6" name="Line 85"/>
          <p:cNvSpPr>
            <a:spLocks noChangeShapeType="1"/>
          </p:cNvSpPr>
          <p:nvPr/>
        </p:nvSpPr>
        <p:spPr bwMode="auto">
          <a:xfrm>
            <a:off x="6113463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47" name="Rectangle 86"/>
          <p:cNvSpPr>
            <a:spLocks noChangeArrowheads="1"/>
          </p:cNvSpPr>
          <p:nvPr/>
        </p:nvSpPr>
        <p:spPr bwMode="auto">
          <a:xfrm>
            <a:off x="5995988" y="5291138"/>
            <a:ext cx="3127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-.25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" name="Line 87"/>
          <p:cNvSpPr>
            <a:spLocks noChangeShapeType="1"/>
          </p:cNvSpPr>
          <p:nvPr/>
        </p:nvSpPr>
        <p:spPr bwMode="auto">
          <a:xfrm>
            <a:off x="6429375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49" name="Rectangle 88"/>
          <p:cNvSpPr>
            <a:spLocks noChangeArrowheads="1"/>
          </p:cNvSpPr>
          <p:nvPr/>
        </p:nvSpPr>
        <p:spPr bwMode="auto">
          <a:xfrm>
            <a:off x="6391275" y="5291138"/>
            <a:ext cx="15557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0" name="Line 89"/>
          <p:cNvSpPr>
            <a:spLocks noChangeShapeType="1"/>
          </p:cNvSpPr>
          <p:nvPr/>
        </p:nvSpPr>
        <p:spPr bwMode="auto">
          <a:xfrm>
            <a:off x="6746875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51" name="Rectangle 90"/>
          <p:cNvSpPr>
            <a:spLocks noChangeArrowheads="1"/>
          </p:cNvSpPr>
          <p:nvPr/>
        </p:nvSpPr>
        <p:spPr bwMode="auto">
          <a:xfrm>
            <a:off x="6650038" y="5291138"/>
            <a:ext cx="26828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.25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2" name="Line 91"/>
          <p:cNvSpPr>
            <a:spLocks noChangeShapeType="1"/>
          </p:cNvSpPr>
          <p:nvPr/>
        </p:nvSpPr>
        <p:spPr bwMode="auto">
          <a:xfrm>
            <a:off x="7069138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53" name="Rectangle 92"/>
          <p:cNvSpPr>
            <a:spLocks noChangeArrowheads="1"/>
          </p:cNvSpPr>
          <p:nvPr/>
        </p:nvSpPr>
        <p:spPr bwMode="auto">
          <a:xfrm>
            <a:off x="7010400" y="5291138"/>
            <a:ext cx="190500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.5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4" name="Line 93"/>
          <p:cNvSpPr>
            <a:spLocks noChangeShapeType="1"/>
          </p:cNvSpPr>
          <p:nvPr/>
        </p:nvSpPr>
        <p:spPr bwMode="auto">
          <a:xfrm>
            <a:off x="7386638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55" name="Rectangle 94"/>
          <p:cNvSpPr>
            <a:spLocks noChangeArrowheads="1"/>
          </p:cNvSpPr>
          <p:nvPr/>
        </p:nvSpPr>
        <p:spPr bwMode="auto">
          <a:xfrm>
            <a:off x="7288213" y="5291138"/>
            <a:ext cx="26828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.75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6" name="Line 95"/>
          <p:cNvSpPr>
            <a:spLocks noChangeShapeType="1"/>
          </p:cNvSpPr>
          <p:nvPr/>
        </p:nvSpPr>
        <p:spPr bwMode="auto">
          <a:xfrm>
            <a:off x="7707313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57" name="Rectangle 96"/>
          <p:cNvSpPr>
            <a:spLocks noChangeArrowheads="1"/>
          </p:cNvSpPr>
          <p:nvPr/>
        </p:nvSpPr>
        <p:spPr bwMode="auto">
          <a:xfrm>
            <a:off x="7669213" y="5291138"/>
            <a:ext cx="15557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8" name="Line 97"/>
          <p:cNvSpPr>
            <a:spLocks noChangeShapeType="1"/>
          </p:cNvSpPr>
          <p:nvPr/>
        </p:nvSpPr>
        <p:spPr bwMode="auto">
          <a:xfrm>
            <a:off x="8024813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59" name="Rectangle 98"/>
          <p:cNvSpPr>
            <a:spLocks noChangeArrowheads="1"/>
          </p:cNvSpPr>
          <p:nvPr/>
        </p:nvSpPr>
        <p:spPr bwMode="auto">
          <a:xfrm>
            <a:off x="7888288" y="5291138"/>
            <a:ext cx="34607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1.25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60" name="Line 99"/>
          <p:cNvSpPr>
            <a:spLocks noChangeShapeType="1"/>
          </p:cNvSpPr>
          <p:nvPr/>
        </p:nvSpPr>
        <p:spPr bwMode="auto">
          <a:xfrm>
            <a:off x="8347075" y="5203825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61" name="Rectangle 100"/>
          <p:cNvSpPr>
            <a:spLocks noChangeArrowheads="1"/>
          </p:cNvSpPr>
          <p:nvPr/>
        </p:nvSpPr>
        <p:spPr bwMode="auto">
          <a:xfrm>
            <a:off x="8248650" y="5291138"/>
            <a:ext cx="26828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1.5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62" name="Rectangle 101"/>
          <p:cNvSpPr>
            <a:spLocks noChangeArrowheads="1"/>
          </p:cNvSpPr>
          <p:nvPr/>
        </p:nvSpPr>
        <p:spPr bwMode="auto">
          <a:xfrm>
            <a:off x="6737350" y="5429250"/>
            <a:ext cx="11271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63" name="Rectangle 102"/>
          <p:cNvSpPr>
            <a:spLocks noChangeArrowheads="1"/>
          </p:cNvSpPr>
          <p:nvPr/>
        </p:nvSpPr>
        <p:spPr bwMode="auto">
          <a:xfrm>
            <a:off x="6405563" y="1058863"/>
            <a:ext cx="804862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Women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65" name="Oval 104"/>
          <p:cNvSpPr>
            <a:spLocks noChangeArrowheads="1"/>
          </p:cNvSpPr>
          <p:nvPr/>
        </p:nvSpPr>
        <p:spPr bwMode="auto">
          <a:xfrm>
            <a:off x="1898650" y="5994400"/>
            <a:ext cx="87312" cy="82550"/>
          </a:xfrm>
          <a:prstGeom prst="ellipse">
            <a:avLst/>
          </a:prstGeom>
          <a:solidFill>
            <a:srgbClr val="1A476F"/>
          </a:solidFill>
          <a:ln w="19050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73" name="Rectangle 112"/>
          <p:cNvSpPr>
            <a:spLocks noChangeArrowheads="1"/>
          </p:cNvSpPr>
          <p:nvPr/>
        </p:nvSpPr>
        <p:spPr bwMode="auto">
          <a:xfrm>
            <a:off x="2112963" y="5945188"/>
            <a:ext cx="42862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POLS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81" name="Gruppieren 1080"/>
          <p:cNvGrpSpPr/>
          <p:nvPr/>
        </p:nvGrpSpPr>
        <p:grpSpPr>
          <a:xfrm>
            <a:off x="2474913" y="2600325"/>
            <a:ext cx="4208462" cy="3587751"/>
            <a:chOff x="2474913" y="2600325"/>
            <a:chExt cx="4208462" cy="3587751"/>
          </a:xfrm>
        </p:grpSpPr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2474913" y="2633663"/>
              <a:ext cx="327025" cy="0"/>
            </a:xfrm>
            <a:prstGeom prst="line">
              <a:avLst/>
            </a:prstGeom>
            <a:noFill/>
            <a:ln w="14288" cap="flat">
              <a:solidFill>
                <a:srgbClr val="55752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2601913" y="2600325"/>
              <a:ext cx="68262" cy="63500"/>
            </a:xfrm>
            <a:prstGeom prst="ellipse">
              <a:avLst/>
            </a:prstGeom>
            <a:solidFill>
              <a:srgbClr val="55752F"/>
            </a:solidFill>
            <a:ln w="14288">
              <a:solidFill>
                <a:srgbClr val="55752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24" name="Line 64"/>
            <p:cNvSpPr>
              <a:spLocks noChangeShapeType="1"/>
            </p:cNvSpPr>
            <p:nvPr/>
          </p:nvSpPr>
          <p:spPr bwMode="auto">
            <a:xfrm>
              <a:off x="6391275" y="2633663"/>
              <a:ext cx="292100" cy="0"/>
            </a:xfrm>
            <a:prstGeom prst="line">
              <a:avLst/>
            </a:prstGeom>
            <a:noFill/>
            <a:ln w="14288" cap="flat">
              <a:solidFill>
                <a:srgbClr val="55752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25" name="Oval 65"/>
            <p:cNvSpPr>
              <a:spLocks noChangeArrowheads="1"/>
            </p:cNvSpPr>
            <p:nvPr/>
          </p:nvSpPr>
          <p:spPr bwMode="auto">
            <a:xfrm>
              <a:off x="6502400" y="2600325"/>
              <a:ext cx="68262" cy="63500"/>
            </a:xfrm>
            <a:prstGeom prst="ellipse">
              <a:avLst/>
            </a:prstGeom>
            <a:solidFill>
              <a:srgbClr val="55752F"/>
            </a:solidFill>
            <a:ln w="14288">
              <a:solidFill>
                <a:srgbClr val="55752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66" name="Oval 105"/>
            <p:cNvSpPr>
              <a:spLocks noChangeArrowheads="1"/>
            </p:cNvSpPr>
            <p:nvPr/>
          </p:nvSpPr>
          <p:spPr bwMode="auto">
            <a:xfrm>
              <a:off x="3473450" y="5994400"/>
              <a:ext cx="88900" cy="82550"/>
            </a:xfrm>
            <a:prstGeom prst="ellipse">
              <a:avLst/>
            </a:prstGeom>
            <a:solidFill>
              <a:srgbClr val="55752F"/>
            </a:solidFill>
            <a:ln w="19050">
              <a:solidFill>
                <a:srgbClr val="55752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74" name="Rectangle 113"/>
            <p:cNvSpPr>
              <a:spLocks noChangeArrowheads="1"/>
            </p:cNvSpPr>
            <p:nvPr/>
          </p:nvSpPr>
          <p:spPr bwMode="auto">
            <a:xfrm>
              <a:off x="3689350" y="5945188"/>
              <a:ext cx="244475" cy="242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FE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82" name="Gruppieren 1081"/>
          <p:cNvGrpSpPr/>
          <p:nvPr/>
        </p:nvGrpSpPr>
        <p:grpSpPr>
          <a:xfrm>
            <a:off x="2786063" y="3452813"/>
            <a:ext cx="3878262" cy="2735263"/>
            <a:chOff x="2786063" y="3452813"/>
            <a:chExt cx="3878262" cy="2735263"/>
          </a:xfrm>
        </p:grpSpPr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2786063" y="3487738"/>
              <a:ext cx="1127125" cy="0"/>
            </a:xfrm>
            <a:prstGeom prst="line">
              <a:avLst/>
            </a:prstGeom>
            <a:noFill/>
            <a:ln w="14288" cap="flat">
              <a:solidFill>
                <a:srgbClr val="6E8E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3313113" y="3452813"/>
              <a:ext cx="68262" cy="63500"/>
            </a:xfrm>
            <a:prstGeom prst="ellipse">
              <a:avLst/>
            </a:prstGeom>
            <a:solidFill>
              <a:srgbClr val="6E8E84"/>
            </a:solidFill>
            <a:ln w="14288">
              <a:solidFill>
                <a:srgbClr val="6E8E8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29" name="Line 68"/>
            <p:cNvSpPr>
              <a:spLocks noChangeShapeType="1"/>
            </p:cNvSpPr>
            <p:nvPr/>
          </p:nvSpPr>
          <p:spPr bwMode="auto">
            <a:xfrm>
              <a:off x="5922963" y="3487738"/>
              <a:ext cx="741362" cy="0"/>
            </a:xfrm>
            <a:prstGeom prst="line">
              <a:avLst/>
            </a:prstGeom>
            <a:noFill/>
            <a:ln w="14288" cap="flat">
              <a:solidFill>
                <a:srgbClr val="6E8E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30" name="Oval 69"/>
            <p:cNvSpPr>
              <a:spLocks noChangeArrowheads="1"/>
            </p:cNvSpPr>
            <p:nvPr/>
          </p:nvSpPr>
          <p:spPr bwMode="auto">
            <a:xfrm>
              <a:off x="6259513" y="3452813"/>
              <a:ext cx="68262" cy="63500"/>
            </a:xfrm>
            <a:prstGeom prst="ellipse">
              <a:avLst/>
            </a:prstGeom>
            <a:solidFill>
              <a:srgbClr val="6E8E84"/>
            </a:solidFill>
            <a:ln w="14288">
              <a:solidFill>
                <a:srgbClr val="6E8E8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67" name="Oval 106"/>
            <p:cNvSpPr>
              <a:spLocks noChangeArrowheads="1"/>
            </p:cNvSpPr>
            <p:nvPr/>
          </p:nvSpPr>
          <p:spPr bwMode="auto">
            <a:xfrm>
              <a:off x="4864100" y="5994400"/>
              <a:ext cx="87312" cy="82550"/>
            </a:xfrm>
            <a:prstGeom prst="ellipse">
              <a:avLst/>
            </a:prstGeom>
            <a:solidFill>
              <a:srgbClr val="6E8E84"/>
            </a:solidFill>
            <a:ln w="19050">
              <a:solidFill>
                <a:srgbClr val="6E8E8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75" name="Rectangle 114"/>
            <p:cNvSpPr>
              <a:spLocks noChangeArrowheads="1"/>
            </p:cNvSpPr>
            <p:nvPr/>
          </p:nvSpPr>
          <p:spPr bwMode="auto">
            <a:xfrm>
              <a:off x="5073650" y="5945188"/>
              <a:ext cx="223837" cy="242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IV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83" name="Gruppieren 1082"/>
          <p:cNvGrpSpPr/>
          <p:nvPr/>
        </p:nvGrpSpPr>
        <p:grpSpPr>
          <a:xfrm>
            <a:off x="2601913" y="4311650"/>
            <a:ext cx="5457825" cy="1833593"/>
            <a:chOff x="2601913" y="4311650"/>
            <a:chExt cx="5457825" cy="1833593"/>
          </a:xfrm>
        </p:grpSpPr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2601913" y="4344988"/>
              <a:ext cx="1852612" cy="0"/>
            </a:xfrm>
            <a:prstGeom prst="line">
              <a:avLst/>
            </a:prstGeom>
            <a:noFill/>
            <a:ln w="14288" cap="flat">
              <a:solidFill>
                <a:srgbClr val="938DD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3494088" y="4311650"/>
              <a:ext cx="68262" cy="63500"/>
            </a:xfrm>
            <a:prstGeom prst="ellipse">
              <a:avLst/>
            </a:prstGeom>
            <a:solidFill>
              <a:srgbClr val="938DD2"/>
            </a:solidFill>
            <a:ln w="14288">
              <a:solidFill>
                <a:srgbClr val="938DD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33" name="Line 72"/>
            <p:cNvSpPr>
              <a:spLocks noChangeShapeType="1"/>
            </p:cNvSpPr>
            <p:nvPr/>
          </p:nvSpPr>
          <p:spPr bwMode="auto">
            <a:xfrm>
              <a:off x="5586413" y="4344988"/>
              <a:ext cx="2473325" cy="0"/>
            </a:xfrm>
            <a:prstGeom prst="line">
              <a:avLst/>
            </a:prstGeom>
            <a:noFill/>
            <a:ln w="14288" cap="flat">
              <a:solidFill>
                <a:srgbClr val="938DD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34" name="Oval 73"/>
            <p:cNvSpPr>
              <a:spLocks noChangeArrowheads="1"/>
            </p:cNvSpPr>
            <p:nvPr/>
          </p:nvSpPr>
          <p:spPr bwMode="auto">
            <a:xfrm>
              <a:off x="6791325" y="4311650"/>
              <a:ext cx="63500" cy="63500"/>
            </a:xfrm>
            <a:prstGeom prst="ellipse">
              <a:avLst/>
            </a:prstGeom>
            <a:solidFill>
              <a:srgbClr val="938DD2"/>
            </a:solidFill>
            <a:ln w="14288">
              <a:solidFill>
                <a:srgbClr val="938DD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68" name="Oval 107"/>
            <p:cNvSpPr>
              <a:spLocks noChangeArrowheads="1"/>
            </p:cNvSpPr>
            <p:nvPr/>
          </p:nvSpPr>
          <p:spPr bwMode="auto">
            <a:xfrm>
              <a:off x="6219825" y="5994400"/>
              <a:ext cx="82550" cy="82550"/>
            </a:xfrm>
            <a:prstGeom prst="ellipse">
              <a:avLst/>
            </a:prstGeom>
            <a:solidFill>
              <a:srgbClr val="938DD2"/>
            </a:solidFill>
            <a:ln w="19050">
              <a:solidFill>
                <a:srgbClr val="938DD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76" name="Rectangle 115"/>
            <p:cNvSpPr>
              <a:spLocks noChangeArrowheads="1"/>
            </p:cNvSpPr>
            <p:nvPr/>
          </p:nvSpPr>
          <p:spPr bwMode="auto">
            <a:xfrm>
              <a:off x="6429375" y="5945188"/>
              <a:ext cx="346249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FE-IV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84" name="Gruppieren 1083"/>
          <p:cNvGrpSpPr/>
          <p:nvPr/>
        </p:nvGrpSpPr>
        <p:grpSpPr>
          <a:xfrm>
            <a:off x="1898650" y="2170113"/>
            <a:ext cx="4575175" cy="4262438"/>
            <a:chOff x="1898650" y="2170113"/>
            <a:chExt cx="4575175" cy="4262438"/>
          </a:xfrm>
        </p:grpSpPr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543175" y="2205038"/>
              <a:ext cx="141287" cy="0"/>
            </a:xfrm>
            <a:prstGeom prst="line">
              <a:avLst/>
            </a:prstGeom>
            <a:noFill/>
            <a:ln w="14288" cap="flat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2576513" y="2170113"/>
              <a:ext cx="63500" cy="68263"/>
            </a:xfrm>
            <a:prstGeom prst="ellipse">
              <a:avLst/>
            </a:prstGeom>
            <a:solidFill>
              <a:srgbClr val="90353B"/>
            </a:solidFill>
            <a:ln w="14288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2" name="Line 62"/>
            <p:cNvSpPr>
              <a:spLocks noChangeShapeType="1"/>
            </p:cNvSpPr>
            <p:nvPr/>
          </p:nvSpPr>
          <p:spPr bwMode="auto">
            <a:xfrm>
              <a:off x="6361113" y="2205038"/>
              <a:ext cx="112712" cy="0"/>
            </a:xfrm>
            <a:prstGeom prst="line">
              <a:avLst/>
            </a:prstGeom>
            <a:noFill/>
            <a:ln w="14288" cap="flat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6386513" y="2170113"/>
              <a:ext cx="68262" cy="68263"/>
            </a:xfrm>
            <a:prstGeom prst="ellipse">
              <a:avLst/>
            </a:prstGeom>
            <a:solidFill>
              <a:srgbClr val="90353B"/>
            </a:solidFill>
            <a:ln w="14288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69" name="Oval 108"/>
            <p:cNvSpPr>
              <a:spLocks noChangeArrowheads="1"/>
            </p:cNvSpPr>
            <p:nvPr/>
          </p:nvSpPr>
          <p:spPr bwMode="auto">
            <a:xfrm>
              <a:off x="1898650" y="6237288"/>
              <a:ext cx="87312" cy="84138"/>
            </a:xfrm>
            <a:prstGeom prst="ellipse">
              <a:avLst/>
            </a:prstGeom>
            <a:solidFill>
              <a:srgbClr val="90353B"/>
            </a:solidFill>
            <a:ln w="19050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77" name="Rectangle 116"/>
            <p:cNvSpPr>
              <a:spLocks noChangeArrowheads="1"/>
            </p:cNvSpPr>
            <p:nvPr/>
          </p:nvSpPr>
          <p:spPr bwMode="auto">
            <a:xfrm>
              <a:off x="2112963" y="6189663"/>
              <a:ext cx="1136650" cy="242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POLS + controls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85" name="Gruppieren 1084"/>
          <p:cNvGrpSpPr/>
          <p:nvPr/>
        </p:nvGrpSpPr>
        <p:grpSpPr>
          <a:xfrm>
            <a:off x="2533650" y="3028950"/>
            <a:ext cx="4116387" cy="3403601"/>
            <a:chOff x="2533650" y="3028950"/>
            <a:chExt cx="4116387" cy="3403601"/>
          </a:xfrm>
        </p:grpSpPr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2533650" y="3062288"/>
              <a:ext cx="336550" cy="0"/>
            </a:xfrm>
            <a:prstGeom prst="line">
              <a:avLst/>
            </a:prstGeom>
            <a:noFill/>
            <a:ln w="14288" cap="flat">
              <a:solidFill>
                <a:srgbClr val="E37E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2670175" y="3028950"/>
              <a:ext cx="68262" cy="68263"/>
            </a:xfrm>
            <a:prstGeom prst="ellipse">
              <a:avLst/>
            </a:prstGeom>
            <a:solidFill>
              <a:srgbClr val="E37E00"/>
            </a:solidFill>
            <a:ln w="14288">
              <a:solidFill>
                <a:srgbClr val="E37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27" name="Line 66"/>
            <p:cNvSpPr>
              <a:spLocks noChangeShapeType="1"/>
            </p:cNvSpPr>
            <p:nvPr/>
          </p:nvSpPr>
          <p:spPr bwMode="auto">
            <a:xfrm>
              <a:off x="6356350" y="3062288"/>
              <a:ext cx="293687" cy="0"/>
            </a:xfrm>
            <a:prstGeom prst="line">
              <a:avLst/>
            </a:prstGeom>
            <a:noFill/>
            <a:ln w="14288" cap="flat">
              <a:solidFill>
                <a:srgbClr val="E37E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28" name="Oval 67"/>
            <p:cNvSpPr>
              <a:spLocks noChangeArrowheads="1"/>
            </p:cNvSpPr>
            <p:nvPr/>
          </p:nvSpPr>
          <p:spPr bwMode="auto">
            <a:xfrm>
              <a:off x="6469063" y="3028950"/>
              <a:ext cx="63500" cy="68263"/>
            </a:xfrm>
            <a:prstGeom prst="ellipse">
              <a:avLst/>
            </a:prstGeom>
            <a:solidFill>
              <a:srgbClr val="E37E00"/>
            </a:solidFill>
            <a:ln w="14288">
              <a:solidFill>
                <a:srgbClr val="E37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70" name="Oval 109"/>
            <p:cNvSpPr>
              <a:spLocks noChangeArrowheads="1"/>
            </p:cNvSpPr>
            <p:nvPr/>
          </p:nvSpPr>
          <p:spPr bwMode="auto">
            <a:xfrm>
              <a:off x="3473450" y="6237288"/>
              <a:ext cx="88900" cy="84138"/>
            </a:xfrm>
            <a:prstGeom prst="ellipse">
              <a:avLst/>
            </a:prstGeom>
            <a:solidFill>
              <a:srgbClr val="E37E00"/>
            </a:solidFill>
            <a:ln w="19050">
              <a:solidFill>
                <a:srgbClr val="E37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78" name="Rectangle 117"/>
            <p:cNvSpPr>
              <a:spLocks noChangeArrowheads="1"/>
            </p:cNvSpPr>
            <p:nvPr/>
          </p:nvSpPr>
          <p:spPr bwMode="auto">
            <a:xfrm>
              <a:off x="3689350" y="6189663"/>
              <a:ext cx="950912" cy="242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FE + controls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86" name="Gruppieren 1085"/>
          <p:cNvGrpSpPr/>
          <p:nvPr/>
        </p:nvGrpSpPr>
        <p:grpSpPr>
          <a:xfrm>
            <a:off x="2713038" y="3883025"/>
            <a:ext cx="3843337" cy="2549526"/>
            <a:chOff x="2713038" y="3883025"/>
            <a:chExt cx="3843337" cy="2549526"/>
          </a:xfrm>
        </p:grpSpPr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2713038" y="3916363"/>
              <a:ext cx="1249362" cy="0"/>
            </a:xfrm>
            <a:prstGeom prst="line">
              <a:avLst/>
            </a:prstGeom>
            <a:noFill/>
            <a:ln w="14288" cap="flat">
              <a:solidFill>
                <a:srgbClr val="C1053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3303588" y="3883025"/>
              <a:ext cx="68262" cy="68263"/>
            </a:xfrm>
            <a:prstGeom prst="ellipse">
              <a:avLst/>
            </a:prstGeom>
            <a:solidFill>
              <a:srgbClr val="C10534"/>
            </a:solidFill>
            <a:ln w="14288">
              <a:solidFill>
                <a:srgbClr val="C1053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31" name="Line 70"/>
            <p:cNvSpPr>
              <a:spLocks noChangeShapeType="1"/>
            </p:cNvSpPr>
            <p:nvPr/>
          </p:nvSpPr>
          <p:spPr bwMode="auto">
            <a:xfrm>
              <a:off x="5942013" y="3916363"/>
              <a:ext cx="614362" cy="0"/>
            </a:xfrm>
            <a:prstGeom prst="line">
              <a:avLst/>
            </a:prstGeom>
            <a:noFill/>
            <a:ln w="14288" cap="flat">
              <a:solidFill>
                <a:srgbClr val="C1053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32" name="Oval 71"/>
            <p:cNvSpPr>
              <a:spLocks noChangeArrowheads="1"/>
            </p:cNvSpPr>
            <p:nvPr/>
          </p:nvSpPr>
          <p:spPr bwMode="auto">
            <a:xfrm>
              <a:off x="6215063" y="3883025"/>
              <a:ext cx="63500" cy="68263"/>
            </a:xfrm>
            <a:prstGeom prst="ellipse">
              <a:avLst/>
            </a:prstGeom>
            <a:solidFill>
              <a:srgbClr val="C10534"/>
            </a:solidFill>
            <a:ln w="14288">
              <a:solidFill>
                <a:srgbClr val="C1053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71" name="Oval 110"/>
            <p:cNvSpPr>
              <a:spLocks noChangeArrowheads="1"/>
            </p:cNvSpPr>
            <p:nvPr/>
          </p:nvSpPr>
          <p:spPr bwMode="auto">
            <a:xfrm>
              <a:off x="4864100" y="6237288"/>
              <a:ext cx="87312" cy="84138"/>
            </a:xfrm>
            <a:prstGeom prst="ellipse">
              <a:avLst/>
            </a:prstGeom>
            <a:solidFill>
              <a:srgbClr val="C10534"/>
            </a:solidFill>
            <a:ln w="19050">
              <a:solidFill>
                <a:srgbClr val="C1053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79" name="Rectangle 118"/>
            <p:cNvSpPr>
              <a:spLocks noChangeArrowheads="1"/>
            </p:cNvSpPr>
            <p:nvPr/>
          </p:nvSpPr>
          <p:spPr bwMode="auto">
            <a:xfrm>
              <a:off x="5073650" y="6189663"/>
              <a:ext cx="931862" cy="242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IV + controls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87" name="Gruppieren 1086"/>
          <p:cNvGrpSpPr/>
          <p:nvPr/>
        </p:nvGrpSpPr>
        <p:grpSpPr>
          <a:xfrm>
            <a:off x="2538413" y="4740275"/>
            <a:ext cx="5603874" cy="1692276"/>
            <a:chOff x="2538413" y="4740275"/>
            <a:chExt cx="5603874" cy="1692276"/>
          </a:xfrm>
        </p:grpSpPr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538413" y="4775200"/>
              <a:ext cx="1716087" cy="0"/>
            </a:xfrm>
            <a:prstGeom prst="line">
              <a:avLst/>
            </a:prstGeom>
            <a:noFill/>
            <a:ln w="14288" cap="flat">
              <a:solidFill>
                <a:srgbClr val="CAC27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3362325" y="4740275"/>
              <a:ext cx="68262" cy="68263"/>
            </a:xfrm>
            <a:prstGeom prst="ellipse">
              <a:avLst/>
            </a:prstGeom>
            <a:solidFill>
              <a:srgbClr val="CAC27E"/>
            </a:solidFill>
            <a:ln w="14288">
              <a:solidFill>
                <a:srgbClr val="CAC27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35" name="Line 74"/>
            <p:cNvSpPr>
              <a:spLocks noChangeShapeType="1"/>
            </p:cNvSpPr>
            <p:nvPr/>
          </p:nvSpPr>
          <p:spPr bwMode="auto">
            <a:xfrm>
              <a:off x="5391150" y="4775200"/>
              <a:ext cx="2751137" cy="0"/>
            </a:xfrm>
            <a:prstGeom prst="line">
              <a:avLst/>
            </a:prstGeom>
            <a:noFill/>
            <a:ln w="14288" cap="flat">
              <a:solidFill>
                <a:srgbClr val="CAC27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36" name="Oval 75"/>
            <p:cNvSpPr>
              <a:spLocks noChangeArrowheads="1"/>
            </p:cNvSpPr>
            <p:nvPr/>
          </p:nvSpPr>
          <p:spPr bwMode="auto">
            <a:xfrm>
              <a:off x="6732588" y="4740275"/>
              <a:ext cx="63500" cy="68263"/>
            </a:xfrm>
            <a:prstGeom prst="ellipse">
              <a:avLst/>
            </a:prstGeom>
            <a:solidFill>
              <a:srgbClr val="CAC27E"/>
            </a:solidFill>
            <a:ln w="14288">
              <a:solidFill>
                <a:srgbClr val="CAC27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72" name="Oval 111"/>
            <p:cNvSpPr>
              <a:spLocks noChangeArrowheads="1"/>
            </p:cNvSpPr>
            <p:nvPr/>
          </p:nvSpPr>
          <p:spPr bwMode="auto">
            <a:xfrm>
              <a:off x="6219825" y="6237288"/>
              <a:ext cx="82550" cy="84138"/>
            </a:xfrm>
            <a:prstGeom prst="ellipse">
              <a:avLst/>
            </a:prstGeom>
            <a:solidFill>
              <a:srgbClr val="CAC27E"/>
            </a:solidFill>
            <a:ln w="19050">
              <a:solidFill>
                <a:srgbClr val="CAC27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80" name="Rectangle 119"/>
            <p:cNvSpPr>
              <a:spLocks noChangeArrowheads="1"/>
            </p:cNvSpPr>
            <p:nvPr/>
          </p:nvSpPr>
          <p:spPr bwMode="auto">
            <a:xfrm>
              <a:off x="6429375" y="6189663"/>
              <a:ext cx="1136650" cy="242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FE-IV + controls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" name="Textfeld 3"/>
          <p:cNvSpPr txBox="1"/>
          <p:nvPr/>
        </p:nvSpPr>
        <p:spPr>
          <a:xfrm>
            <a:off x="3419872" y="5807005"/>
            <a:ext cx="4604941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Source: </a:t>
            </a:r>
            <a:r>
              <a:rPr lang="de-DE" dirty="0" err="1" smtClean="0"/>
              <a:t>pairfam</a:t>
            </a:r>
            <a:r>
              <a:rPr lang="de-DE" dirty="0" smtClean="0"/>
              <a:t> 7.0 W1-W7; </a:t>
            </a:r>
            <a:r>
              <a:rPr lang="de-DE" dirty="0" err="1" smtClean="0"/>
              <a:t>own</a:t>
            </a:r>
            <a:r>
              <a:rPr lang="de-DE" dirty="0" smtClean="0"/>
              <a:t> </a:t>
            </a:r>
            <a:r>
              <a:rPr lang="de-DE" dirty="0" err="1" smtClean="0"/>
              <a:t>calculations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3,495 </a:t>
            </a:r>
            <a:r>
              <a:rPr lang="de-DE" dirty="0" err="1" smtClean="0"/>
              <a:t>obs</a:t>
            </a:r>
            <a:r>
              <a:rPr lang="de-DE" dirty="0" smtClean="0"/>
              <a:t>. in 11,823 </a:t>
            </a:r>
            <a:r>
              <a:rPr lang="de-DE" dirty="0" err="1" smtClean="0"/>
              <a:t>obs</a:t>
            </a:r>
            <a:r>
              <a:rPr lang="de-DE" dirty="0" smtClean="0"/>
              <a:t>. </a:t>
            </a:r>
            <a:r>
              <a:rPr lang="de-DE" dirty="0" err="1" smtClean="0"/>
              <a:t>years</a:t>
            </a:r>
            <a:r>
              <a:rPr lang="de-DE" dirty="0" smtClean="0"/>
              <a:t>; 321 </a:t>
            </a:r>
            <a:r>
              <a:rPr lang="de-DE" dirty="0" err="1" smtClean="0"/>
              <a:t>twin</a:t>
            </a:r>
            <a:r>
              <a:rPr lang="de-DE" dirty="0" smtClean="0"/>
              <a:t> </a:t>
            </a:r>
            <a:r>
              <a:rPr lang="de-DE" dirty="0" err="1" smtClean="0"/>
              <a:t>years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494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5976664" cy="490066"/>
          </a:xfrm>
        </p:spPr>
        <p:txBody>
          <a:bodyPr>
            <a:normAutofit fontScale="90000"/>
          </a:bodyPr>
          <a:lstStyle/>
          <a:p>
            <a:r>
              <a:rPr lang="de-DE" dirty="0" err="1"/>
              <a:t>Identifiability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Direct</a:t>
            </a:r>
            <a:r>
              <a:rPr lang="de-DE" dirty="0" smtClean="0"/>
              <a:t> </a:t>
            </a:r>
            <a:r>
              <a:rPr lang="de-DE" dirty="0" err="1" smtClean="0"/>
              <a:t>Effect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13</a:t>
            </a:fld>
            <a:endParaRPr lang="de-DE"/>
          </a:p>
        </p:txBody>
      </p:sp>
      <p:cxnSp>
        <p:nvCxnSpPr>
          <p:cNvPr id="47" name="Gerade Verbindung mit Pfeil 46"/>
          <p:cNvCxnSpPr>
            <a:stCxn id="53" idx="6"/>
            <a:endCxn id="69" idx="2"/>
          </p:cNvCxnSpPr>
          <p:nvPr/>
        </p:nvCxnSpPr>
        <p:spPr>
          <a:xfrm flipV="1">
            <a:off x="4382984" y="3548950"/>
            <a:ext cx="2124248" cy="75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mit Pfeil 47"/>
          <p:cNvCxnSpPr>
            <a:stCxn id="72" idx="2"/>
            <a:endCxn id="53" idx="7"/>
          </p:cNvCxnSpPr>
          <p:nvPr/>
        </p:nvCxnSpPr>
        <p:spPr>
          <a:xfrm flipH="1">
            <a:off x="4367168" y="2450766"/>
            <a:ext cx="555888" cy="1060759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mit Pfeil 48"/>
          <p:cNvCxnSpPr>
            <a:stCxn id="72" idx="6"/>
            <a:endCxn id="69" idx="1"/>
          </p:cNvCxnSpPr>
          <p:nvPr/>
        </p:nvCxnSpPr>
        <p:spPr>
          <a:xfrm>
            <a:off x="5031056" y="2450766"/>
            <a:ext cx="1491992" cy="10600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mit Pfeil 49"/>
          <p:cNvCxnSpPr>
            <a:stCxn id="66" idx="2"/>
            <a:endCxn id="53" idx="5"/>
          </p:cNvCxnSpPr>
          <p:nvPr/>
        </p:nvCxnSpPr>
        <p:spPr>
          <a:xfrm flipH="1" flipV="1">
            <a:off x="4367168" y="3587893"/>
            <a:ext cx="483880" cy="52993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 Verbindung mit Pfeil 50"/>
          <p:cNvCxnSpPr>
            <a:stCxn id="66" idx="6"/>
            <a:endCxn id="69" idx="3"/>
          </p:cNvCxnSpPr>
          <p:nvPr/>
        </p:nvCxnSpPr>
        <p:spPr>
          <a:xfrm flipV="1">
            <a:off x="4959048" y="3587134"/>
            <a:ext cx="1564000" cy="53069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uppieren 51"/>
          <p:cNvGrpSpPr/>
          <p:nvPr/>
        </p:nvGrpSpPr>
        <p:grpSpPr>
          <a:xfrm>
            <a:off x="4211984" y="3439507"/>
            <a:ext cx="216000" cy="216000"/>
            <a:chOff x="3371218" y="1618577"/>
            <a:chExt cx="216000" cy="216000"/>
          </a:xfrm>
        </p:grpSpPr>
        <p:sp>
          <p:nvSpPr>
            <p:cNvPr id="53" name="Ellipse 52"/>
            <p:cNvSpPr/>
            <p:nvPr/>
          </p:nvSpPr>
          <p:spPr>
            <a:xfrm>
              <a:off x="3434218" y="1674779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4" name="Rechteck 53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5" name="Gruppieren 64"/>
          <p:cNvGrpSpPr/>
          <p:nvPr/>
        </p:nvGrpSpPr>
        <p:grpSpPr>
          <a:xfrm>
            <a:off x="4788048" y="3997531"/>
            <a:ext cx="216000" cy="216000"/>
            <a:chOff x="2422184" y="1618577"/>
            <a:chExt cx="216000" cy="216000"/>
          </a:xfrm>
        </p:grpSpPr>
        <p:sp>
          <p:nvSpPr>
            <p:cNvPr id="66" name="Ellipse 65"/>
            <p:cNvSpPr/>
            <p:nvPr/>
          </p:nvSpPr>
          <p:spPr>
            <a:xfrm>
              <a:off x="2485184" y="1684875"/>
              <a:ext cx="108000" cy="1080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" name="Rechteck 66"/>
            <p:cNvSpPr/>
            <p:nvPr/>
          </p:nvSpPr>
          <p:spPr>
            <a:xfrm>
              <a:off x="2422184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8" name="Gruppieren 67"/>
          <p:cNvGrpSpPr/>
          <p:nvPr/>
        </p:nvGrpSpPr>
        <p:grpSpPr>
          <a:xfrm>
            <a:off x="6444232" y="3431950"/>
            <a:ext cx="216000" cy="216000"/>
            <a:chOff x="3371218" y="1618577"/>
            <a:chExt cx="216000" cy="216000"/>
          </a:xfrm>
        </p:grpSpPr>
        <p:sp>
          <p:nvSpPr>
            <p:cNvPr id="69" name="Ellipse 68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" name="Rechteck 69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1" name="Gruppieren 70"/>
          <p:cNvGrpSpPr/>
          <p:nvPr/>
        </p:nvGrpSpPr>
        <p:grpSpPr>
          <a:xfrm>
            <a:off x="4867613" y="2341323"/>
            <a:ext cx="216000" cy="216000"/>
            <a:chOff x="3371218" y="1618577"/>
            <a:chExt cx="216000" cy="216000"/>
          </a:xfrm>
        </p:grpSpPr>
        <p:sp>
          <p:nvSpPr>
            <p:cNvPr id="72" name="Ellipse 71"/>
            <p:cNvSpPr/>
            <p:nvPr/>
          </p:nvSpPr>
          <p:spPr>
            <a:xfrm>
              <a:off x="3426661" y="1674020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Rechteck 72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74" name="Gerade Verbindung mit Pfeil 73"/>
          <p:cNvCxnSpPr>
            <a:stCxn id="76" idx="6"/>
            <a:endCxn id="53" idx="2"/>
          </p:cNvCxnSpPr>
          <p:nvPr/>
        </p:nvCxnSpPr>
        <p:spPr>
          <a:xfrm>
            <a:off x="2438744" y="3548950"/>
            <a:ext cx="1836240" cy="75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uppieren 74"/>
          <p:cNvGrpSpPr/>
          <p:nvPr/>
        </p:nvGrpSpPr>
        <p:grpSpPr>
          <a:xfrm>
            <a:off x="2267744" y="3431950"/>
            <a:ext cx="216000" cy="216000"/>
            <a:chOff x="3371218" y="1618577"/>
            <a:chExt cx="216000" cy="216000"/>
          </a:xfrm>
        </p:grpSpPr>
        <p:sp>
          <p:nvSpPr>
            <p:cNvPr id="76" name="Ellipse 75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" name="Rechteck 76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88" name="Runde Klammer links 87"/>
          <p:cNvSpPr/>
          <p:nvPr/>
        </p:nvSpPr>
        <p:spPr>
          <a:xfrm rot="16964016">
            <a:off x="3234272" y="2919600"/>
            <a:ext cx="664520" cy="2556347"/>
          </a:xfrm>
          <a:prstGeom prst="leftBracket">
            <a:avLst>
              <a:gd name="adj" fmla="val 632034"/>
            </a:avLst>
          </a:prstGeom>
          <a:ln w="12700">
            <a:solidFill>
              <a:schemeClr val="tx1"/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92" name="Gruppieren 91"/>
          <p:cNvGrpSpPr/>
          <p:nvPr/>
        </p:nvGrpSpPr>
        <p:grpSpPr>
          <a:xfrm>
            <a:off x="4866068" y="2340039"/>
            <a:ext cx="216000" cy="216000"/>
            <a:chOff x="3371218" y="1618577"/>
            <a:chExt cx="216000" cy="216000"/>
          </a:xfrm>
        </p:grpSpPr>
        <p:sp>
          <p:nvSpPr>
            <p:cNvPr id="93" name="Ellipse 92"/>
            <p:cNvSpPr/>
            <p:nvPr/>
          </p:nvSpPr>
          <p:spPr>
            <a:xfrm>
              <a:off x="3426661" y="1674020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" name="Rechteck 93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662681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Mediation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Confoundedness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14</a:t>
            </a:fld>
            <a:endParaRPr lang="de-DE"/>
          </a:p>
        </p:txBody>
      </p:sp>
      <p:sp>
        <p:nvSpPr>
          <p:cNvPr id="26" name="Rectangle 11"/>
          <p:cNvSpPr>
            <a:spLocks noChangeArrowheads="1"/>
          </p:cNvSpPr>
          <p:nvPr/>
        </p:nvSpPr>
        <p:spPr bwMode="auto">
          <a:xfrm>
            <a:off x="1162050" y="1322388"/>
            <a:ext cx="3389312" cy="38528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7" name="Line 12"/>
          <p:cNvSpPr>
            <a:spLocks noChangeShapeType="1"/>
          </p:cNvSpPr>
          <p:nvPr/>
        </p:nvSpPr>
        <p:spPr bwMode="auto">
          <a:xfrm flipV="1">
            <a:off x="2889250" y="1322388"/>
            <a:ext cx="0" cy="3857625"/>
          </a:xfrm>
          <a:prstGeom prst="line">
            <a:avLst/>
          </a:prstGeom>
          <a:noFill/>
          <a:ln w="14288" cap="flat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pSp>
        <p:nvGrpSpPr>
          <p:cNvPr id="2206" name="Gruppieren 2205"/>
          <p:cNvGrpSpPr/>
          <p:nvPr/>
        </p:nvGrpSpPr>
        <p:grpSpPr>
          <a:xfrm>
            <a:off x="1762125" y="1376363"/>
            <a:ext cx="0" cy="3803650"/>
            <a:chOff x="1762125" y="1376363"/>
            <a:chExt cx="0" cy="3803650"/>
          </a:xfrm>
        </p:grpSpPr>
        <p:sp>
          <p:nvSpPr>
            <p:cNvPr id="28" name="Line 13"/>
            <p:cNvSpPr>
              <a:spLocks noChangeShapeType="1"/>
            </p:cNvSpPr>
            <p:nvPr/>
          </p:nvSpPr>
          <p:spPr bwMode="auto">
            <a:xfrm flipV="1">
              <a:off x="1762125" y="5062538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" name="Line 14"/>
            <p:cNvSpPr>
              <a:spLocks noChangeShapeType="1"/>
            </p:cNvSpPr>
            <p:nvPr/>
          </p:nvSpPr>
          <p:spPr bwMode="auto">
            <a:xfrm flipV="1">
              <a:off x="1762125" y="4887913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Line 15"/>
            <p:cNvSpPr>
              <a:spLocks noChangeShapeType="1"/>
            </p:cNvSpPr>
            <p:nvPr/>
          </p:nvSpPr>
          <p:spPr bwMode="auto">
            <a:xfrm flipV="1">
              <a:off x="1762125" y="4711701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Line 16"/>
            <p:cNvSpPr>
              <a:spLocks noChangeShapeType="1"/>
            </p:cNvSpPr>
            <p:nvPr/>
          </p:nvSpPr>
          <p:spPr bwMode="auto">
            <a:xfrm flipV="1">
              <a:off x="1762125" y="4537076"/>
              <a:ext cx="0" cy="115888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Line 17"/>
            <p:cNvSpPr>
              <a:spLocks noChangeShapeType="1"/>
            </p:cNvSpPr>
            <p:nvPr/>
          </p:nvSpPr>
          <p:spPr bwMode="auto">
            <a:xfrm flipV="1">
              <a:off x="1762125" y="4360863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Line 18"/>
            <p:cNvSpPr>
              <a:spLocks noChangeShapeType="1"/>
            </p:cNvSpPr>
            <p:nvPr/>
          </p:nvSpPr>
          <p:spPr bwMode="auto">
            <a:xfrm flipV="1">
              <a:off x="1762125" y="4184651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Line 19"/>
            <p:cNvSpPr>
              <a:spLocks noChangeShapeType="1"/>
            </p:cNvSpPr>
            <p:nvPr/>
          </p:nvSpPr>
          <p:spPr bwMode="auto">
            <a:xfrm flipV="1">
              <a:off x="1762125" y="4010026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Line 20"/>
            <p:cNvSpPr>
              <a:spLocks noChangeShapeType="1"/>
            </p:cNvSpPr>
            <p:nvPr/>
          </p:nvSpPr>
          <p:spPr bwMode="auto">
            <a:xfrm flipV="1">
              <a:off x="1762125" y="3833813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Line 21"/>
            <p:cNvSpPr>
              <a:spLocks noChangeShapeType="1"/>
            </p:cNvSpPr>
            <p:nvPr/>
          </p:nvSpPr>
          <p:spPr bwMode="auto">
            <a:xfrm flipV="1">
              <a:off x="1762125" y="3659188"/>
              <a:ext cx="0" cy="115888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Line 22"/>
            <p:cNvSpPr>
              <a:spLocks noChangeShapeType="1"/>
            </p:cNvSpPr>
            <p:nvPr/>
          </p:nvSpPr>
          <p:spPr bwMode="auto">
            <a:xfrm flipV="1">
              <a:off x="1762125" y="3482976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Line 23"/>
            <p:cNvSpPr>
              <a:spLocks noChangeShapeType="1"/>
            </p:cNvSpPr>
            <p:nvPr/>
          </p:nvSpPr>
          <p:spPr bwMode="auto">
            <a:xfrm flipV="1">
              <a:off x="1762125" y="3306763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9" name="Line 24"/>
            <p:cNvSpPr>
              <a:spLocks noChangeShapeType="1"/>
            </p:cNvSpPr>
            <p:nvPr/>
          </p:nvSpPr>
          <p:spPr bwMode="auto">
            <a:xfrm flipV="1">
              <a:off x="1762125" y="3132138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Line 25"/>
            <p:cNvSpPr>
              <a:spLocks noChangeShapeType="1"/>
            </p:cNvSpPr>
            <p:nvPr/>
          </p:nvSpPr>
          <p:spPr bwMode="auto">
            <a:xfrm flipV="1">
              <a:off x="1762125" y="2955926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" name="Line 26"/>
            <p:cNvSpPr>
              <a:spLocks noChangeShapeType="1"/>
            </p:cNvSpPr>
            <p:nvPr/>
          </p:nvSpPr>
          <p:spPr bwMode="auto">
            <a:xfrm flipV="1">
              <a:off x="1762125" y="2781301"/>
              <a:ext cx="0" cy="115888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Line 27"/>
            <p:cNvSpPr>
              <a:spLocks noChangeShapeType="1"/>
            </p:cNvSpPr>
            <p:nvPr/>
          </p:nvSpPr>
          <p:spPr bwMode="auto">
            <a:xfrm flipV="1">
              <a:off x="1762125" y="2605088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Line 28"/>
            <p:cNvSpPr>
              <a:spLocks noChangeShapeType="1"/>
            </p:cNvSpPr>
            <p:nvPr/>
          </p:nvSpPr>
          <p:spPr bwMode="auto">
            <a:xfrm flipV="1">
              <a:off x="1762125" y="2428876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Line 29"/>
            <p:cNvSpPr>
              <a:spLocks noChangeShapeType="1"/>
            </p:cNvSpPr>
            <p:nvPr/>
          </p:nvSpPr>
          <p:spPr bwMode="auto">
            <a:xfrm flipV="1">
              <a:off x="1762125" y="2254251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Line 30"/>
            <p:cNvSpPr>
              <a:spLocks noChangeShapeType="1"/>
            </p:cNvSpPr>
            <p:nvPr/>
          </p:nvSpPr>
          <p:spPr bwMode="auto">
            <a:xfrm flipV="1">
              <a:off x="1762125" y="2078038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6" name="Line 31"/>
            <p:cNvSpPr>
              <a:spLocks noChangeShapeType="1"/>
            </p:cNvSpPr>
            <p:nvPr/>
          </p:nvSpPr>
          <p:spPr bwMode="auto">
            <a:xfrm flipV="1">
              <a:off x="1762125" y="1903413"/>
              <a:ext cx="0" cy="115888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Line 32"/>
            <p:cNvSpPr>
              <a:spLocks noChangeShapeType="1"/>
            </p:cNvSpPr>
            <p:nvPr/>
          </p:nvSpPr>
          <p:spPr bwMode="auto">
            <a:xfrm flipV="1">
              <a:off x="1762125" y="1727201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8" name="Line 33"/>
            <p:cNvSpPr>
              <a:spLocks noChangeShapeType="1"/>
            </p:cNvSpPr>
            <p:nvPr/>
          </p:nvSpPr>
          <p:spPr bwMode="auto">
            <a:xfrm flipV="1">
              <a:off x="1762125" y="1550988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Line 34"/>
            <p:cNvSpPr>
              <a:spLocks noChangeShapeType="1"/>
            </p:cNvSpPr>
            <p:nvPr/>
          </p:nvSpPr>
          <p:spPr bwMode="auto">
            <a:xfrm flipV="1">
              <a:off x="1762125" y="1376363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2207" name="Gruppieren 2206"/>
          <p:cNvGrpSpPr/>
          <p:nvPr/>
        </p:nvGrpSpPr>
        <p:grpSpPr>
          <a:xfrm>
            <a:off x="4010025" y="1376363"/>
            <a:ext cx="0" cy="3803650"/>
            <a:chOff x="4010025" y="1376363"/>
            <a:chExt cx="0" cy="3803650"/>
          </a:xfrm>
        </p:grpSpPr>
        <p:sp>
          <p:nvSpPr>
            <p:cNvPr id="50" name="Line 35"/>
            <p:cNvSpPr>
              <a:spLocks noChangeShapeType="1"/>
            </p:cNvSpPr>
            <p:nvPr/>
          </p:nvSpPr>
          <p:spPr bwMode="auto">
            <a:xfrm flipV="1">
              <a:off x="4010025" y="5062538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Line 36"/>
            <p:cNvSpPr>
              <a:spLocks noChangeShapeType="1"/>
            </p:cNvSpPr>
            <p:nvPr/>
          </p:nvSpPr>
          <p:spPr bwMode="auto">
            <a:xfrm flipV="1">
              <a:off x="4010025" y="4887913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2" name="Line 37"/>
            <p:cNvSpPr>
              <a:spLocks noChangeShapeType="1"/>
            </p:cNvSpPr>
            <p:nvPr/>
          </p:nvSpPr>
          <p:spPr bwMode="auto">
            <a:xfrm flipV="1">
              <a:off x="4010025" y="4711701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3" name="Line 38"/>
            <p:cNvSpPr>
              <a:spLocks noChangeShapeType="1"/>
            </p:cNvSpPr>
            <p:nvPr/>
          </p:nvSpPr>
          <p:spPr bwMode="auto">
            <a:xfrm flipV="1">
              <a:off x="4010025" y="4537076"/>
              <a:ext cx="0" cy="115888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4" name="Line 39"/>
            <p:cNvSpPr>
              <a:spLocks noChangeShapeType="1"/>
            </p:cNvSpPr>
            <p:nvPr/>
          </p:nvSpPr>
          <p:spPr bwMode="auto">
            <a:xfrm flipV="1">
              <a:off x="4010025" y="4360863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5" name="Line 40"/>
            <p:cNvSpPr>
              <a:spLocks noChangeShapeType="1"/>
            </p:cNvSpPr>
            <p:nvPr/>
          </p:nvSpPr>
          <p:spPr bwMode="auto">
            <a:xfrm flipV="1">
              <a:off x="4010025" y="4184651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6" name="Line 41"/>
            <p:cNvSpPr>
              <a:spLocks noChangeShapeType="1"/>
            </p:cNvSpPr>
            <p:nvPr/>
          </p:nvSpPr>
          <p:spPr bwMode="auto">
            <a:xfrm flipV="1">
              <a:off x="4010025" y="4010026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7" name="Line 42"/>
            <p:cNvSpPr>
              <a:spLocks noChangeShapeType="1"/>
            </p:cNvSpPr>
            <p:nvPr/>
          </p:nvSpPr>
          <p:spPr bwMode="auto">
            <a:xfrm flipV="1">
              <a:off x="4010025" y="3833813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8" name="Line 43"/>
            <p:cNvSpPr>
              <a:spLocks noChangeShapeType="1"/>
            </p:cNvSpPr>
            <p:nvPr/>
          </p:nvSpPr>
          <p:spPr bwMode="auto">
            <a:xfrm flipV="1">
              <a:off x="4010025" y="3659188"/>
              <a:ext cx="0" cy="115888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9" name="Line 44"/>
            <p:cNvSpPr>
              <a:spLocks noChangeShapeType="1"/>
            </p:cNvSpPr>
            <p:nvPr/>
          </p:nvSpPr>
          <p:spPr bwMode="auto">
            <a:xfrm flipV="1">
              <a:off x="4010025" y="3482976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0" name="Line 45"/>
            <p:cNvSpPr>
              <a:spLocks noChangeShapeType="1"/>
            </p:cNvSpPr>
            <p:nvPr/>
          </p:nvSpPr>
          <p:spPr bwMode="auto">
            <a:xfrm flipV="1">
              <a:off x="4010025" y="3306763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1" name="Line 46"/>
            <p:cNvSpPr>
              <a:spLocks noChangeShapeType="1"/>
            </p:cNvSpPr>
            <p:nvPr/>
          </p:nvSpPr>
          <p:spPr bwMode="auto">
            <a:xfrm flipV="1">
              <a:off x="4010025" y="3132138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2" name="Line 47"/>
            <p:cNvSpPr>
              <a:spLocks noChangeShapeType="1"/>
            </p:cNvSpPr>
            <p:nvPr/>
          </p:nvSpPr>
          <p:spPr bwMode="auto">
            <a:xfrm flipV="1">
              <a:off x="4010025" y="2955926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3" name="Line 48"/>
            <p:cNvSpPr>
              <a:spLocks noChangeShapeType="1"/>
            </p:cNvSpPr>
            <p:nvPr/>
          </p:nvSpPr>
          <p:spPr bwMode="auto">
            <a:xfrm flipV="1">
              <a:off x="4010025" y="2781301"/>
              <a:ext cx="0" cy="115888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48" name="Line 49"/>
            <p:cNvSpPr>
              <a:spLocks noChangeShapeType="1"/>
            </p:cNvSpPr>
            <p:nvPr/>
          </p:nvSpPr>
          <p:spPr bwMode="auto">
            <a:xfrm flipV="1">
              <a:off x="4010025" y="2605088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49" name="Line 50"/>
            <p:cNvSpPr>
              <a:spLocks noChangeShapeType="1"/>
            </p:cNvSpPr>
            <p:nvPr/>
          </p:nvSpPr>
          <p:spPr bwMode="auto">
            <a:xfrm flipV="1">
              <a:off x="4010025" y="2428876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51" name="Line 51"/>
            <p:cNvSpPr>
              <a:spLocks noChangeShapeType="1"/>
            </p:cNvSpPr>
            <p:nvPr/>
          </p:nvSpPr>
          <p:spPr bwMode="auto">
            <a:xfrm flipV="1">
              <a:off x="4010025" y="2254251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52" name="Line 52"/>
            <p:cNvSpPr>
              <a:spLocks noChangeShapeType="1"/>
            </p:cNvSpPr>
            <p:nvPr/>
          </p:nvSpPr>
          <p:spPr bwMode="auto">
            <a:xfrm flipV="1">
              <a:off x="4010025" y="2078038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53" name="Line 53"/>
            <p:cNvSpPr>
              <a:spLocks noChangeShapeType="1"/>
            </p:cNvSpPr>
            <p:nvPr/>
          </p:nvSpPr>
          <p:spPr bwMode="auto">
            <a:xfrm flipV="1">
              <a:off x="4010025" y="1903413"/>
              <a:ext cx="0" cy="115888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54" name="Line 54"/>
            <p:cNvSpPr>
              <a:spLocks noChangeShapeType="1"/>
            </p:cNvSpPr>
            <p:nvPr/>
          </p:nvSpPr>
          <p:spPr bwMode="auto">
            <a:xfrm flipV="1">
              <a:off x="4010025" y="1727201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55" name="Line 55"/>
            <p:cNvSpPr>
              <a:spLocks noChangeShapeType="1"/>
            </p:cNvSpPr>
            <p:nvPr/>
          </p:nvSpPr>
          <p:spPr bwMode="auto">
            <a:xfrm flipV="1">
              <a:off x="4010025" y="1550988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56" name="Line 56"/>
            <p:cNvSpPr>
              <a:spLocks noChangeShapeType="1"/>
            </p:cNvSpPr>
            <p:nvPr/>
          </p:nvSpPr>
          <p:spPr bwMode="auto">
            <a:xfrm flipV="1">
              <a:off x="4010025" y="1376363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2057" name="Line 57"/>
          <p:cNvSpPr>
            <a:spLocks noChangeShapeType="1"/>
          </p:cNvSpPr>
          <p:nvPr/>
        </p:nvSpPr>
        <p:spPr bwMode="auto">
          <a:xfrm>
            <a:off x="1762125" y="1600201"/>
            <a:ext cx="2247900" cy="0"/>
          </a:xfrm>
          <a:prstGeom prst="line">
            <a:avLst/>
          </a:prstGeom>
          <a:noFill/>
          <a:ln w="14288" cap="flat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58" name="Oval 58"/>
          <p:cNvSpPr>
            <a:spLocks noChangeArrowheads="1"/>
          </p:cNvSpPr>
          <p:nvPr/>
        </p:nvSpPr>
        <p:spPr bwMode="auto">
          <a:xfrm>
            <a:off x="2854325" y="1566863"/>
            <a:ext cx="68262" cy="63500"/>
          </a:xfrm>
          <a:prstGeom prst="ellipse">
            <a:avLst/>
          </a:prstGeom>
          <a:solidFill>
            <a:srgbClr val="1A476F"/>
          </a:solidFill>
          <a:ln w="14288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59" name="Line 59"/>
          <p:cNvSpPr>
            <a:spLocks noChangeShapeType="1"/>
          </p:cNvSpPr>
          <p:nvPr/>
        </p:nvSpPr>
        <p:spPr bwMode="auto">
          <a:xfrm>
            <a:off x="1566862" y="1873251"/>
            <a:ext cx="2224087" cy="0"/>
          </a:xfrm>
          <a:prstGeom prst="line">
            <a:avLst/>
          </a:prstGeom>
          <a:noFill/>
          <a:ln w="14288" cap="flat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60" name="Oval 60"/>
          <p:cNvSpPr>
            <a:spLocks noChangeArrowheads="1"/>
          </p:cNvSpPr>
          <p:nvPr/>
        </p:nvSpPr>
        <p:spPr bwMode="auto">
          <a:xfrm>
            <a:off x="2644775" y="1839913"/>
            <a:ext cx="63500" cy="63500"/>
          </a:xfrm>
          <a:prstGeom prst="ellipse">
            <a:avLst/>
          </a:prstGeom>
          <a:solidFill>
            <a:srgbClr val="90353B"/>
          </a:solidFill>
          <a:ln w="14288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61" name="Line 61"/>
          <p:cNvSpPr>
            <a:spLocks noChangeShapeType="1"/>
          </p:cNvSpPr>
          <p:nvPr/>
        </p:nvSpPr>
        <p:spPr bwMode="auto">
          <a:xfrm>
            <a:off x="1816100" y="2151063"/>
            <a:ext cx="2273300" cy="0"/>
          </a:xfrm>
          <a:prstGeom prst="line">
            <a:avLst/>
          </a:prstGeom>
          <a:noFill/>
          <a:ln w="14288" cap="flat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62" name="Oval 62"/>
          <p:cNvSpPr>
            <a:spLocks noChangeArrowheads="1"/>
          </p:cNvSpPr>
          <p:nvPr/>
        </p:nvSpPr>
        <p:spPr bwMode="auto">
          <a:xfrm>
            <a:off x="2917825" y="2117726"/>
            <a:ext cx="68262" cy="68263"/>
          </a:xfrm>
          <a:prstGeom prst="ellipse">
            <a:avLst/>
          </a:prstGeom>
          <a:solidFill>
            <a:srgbClr val="55752F"/>
          </a:solidFill>
          <a:ln w="14288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63" name="Line 63"/>
          <p:cNvSpPr>
            <a:spLocks noChangeShapeType="1"/>
          </p:cNvSpPr>
          <p:nvPr/>
        </p:nvSpPr>
        <p:spPr bwMode="auto">
          <a:xfrm>
            <a:off x="1870075" y="2424113"/>
            <a:ext cx="2398712" cy="0"/>
          </a:xfrm>
          <a:prstGeom prst="line">
            <a:avLst/>
          </a:prstGeom>
          <a:noFill/>
          <a:ln w="14288" cap="flat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64" name="Oval 64"/>
          <p:cNvSpPr>
            <a:spLocks noChangeArrowheads="1"/>
          </p:cNvSpPr>
          <p:nvPr/>
        </p:nvSpPr>
        <p:spPr bwMode="auto">
          <a:xfrm>
            <a:off x="3035300" y="2390776"/>
            <a:ext cx="63500" cy="68263"/>
          </a:xfrm>
          <a:prstGeom prst="ellipse">
            <a:avLst/>
          </a:prstGeom>
          <a:solidFill>
            <a:srgbClr val="E37E00"/>
          </a:solidFill>
          <a:ln w="14288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65" name="Line 65"/>
          <p:cNvSpPr>
            <a:spLocks noChangeShapeType="1"/>
          </p:cNvSpPr>
          <p:nvPr/>
        </p:nvSpPr>
        <p:spPr bwMode="auto">
          <a:xfrm>
            <a:off x="1752600" y="2701926"/>
            <a:ext cx="2297112" cy="0"/>
          </a:xfrm>
          <a:prstGeom prst="line">
            <a:avLst/>
          </a:prstGeom>
          <a:noFill/>
          <a:ln w="14288" cap="flat">
            <a:solidFill>
              <a:srgbClr val="6E8E8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66" name="Oval 66"/>
          <p:cNvSpPr>
            <a:spLocks noChangeArrowheads="1"/>
          </p:cNvSpPr>
          <p:nvPr/>
        </p:nvSpPr>
        <p:spPr bwMode="auto">
          <a:xfrm>
            <a:off x="2870200" y="2668588"/>
            <a:ext cx="68262" cy="63500"/>
          </a:xfrm>
          <a:prstGeom prst="ellipse">
            <a:avLst/>
          </a:prstGeom>
          <a:solidFill>
            <a:srgbClr val="6E8E84"/>
          </a:solidFill>
          <a:ln w="14288">
            <a:solidFill>
              <a:srgbClr val="6E8E8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67" name="Line 67"/>
          <p:cNvSpPr>
            <a:spLocks noChangeShapeType="1"/>
          </p:cNvSpPr>
          <p:nvPr/>
        </p:nvSpPr>
        <p:spPr bwMode="auto">
          <a:xfrm>
            <a:off x="1724025" y="2976563"/>
            <a:ext cx="2292350" cy="0"/>
          </a:xfrm>
          <a:prstGeom prst="line">
            <a:avLst/>
          </a:prstGeom>
          <a:noFill/>
          <a:ln w="14288" cap="flat">
            <a:solidFill>
              <a:srgbClr val="C1053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68" name="Oval 68"/>
          <p:cNvSpPr>
            <a:spLocks noChangeArrowheads="1"/>
          </p:cNvSpPr>
          <p:nvPr/>
        </p:nvSpPr>
        <p:spPr bwMode="auto">
          <a:xfrm>
            <a:off x="2835275" y="2941638"/>
            <a:ext cx="63500" cy="63500"/>
          </a:xfrm>
          <a:prstGeom prst="ellipse">
            <a:avLst/>
          </a:prstGeom>
          <a:solidFill>
            <a:srgbClr val="C10534"/>
          </a:solidFill>
          <a:ln w="14288">
            <a:solidFill>
              <a:srgbClr val="C1053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69" name="Line 69"/>
          <p:cNvSpPr>
            <a:spLocks noChangeShapeType="1"/>
          </p:cNvSpPr>
          <p:nvPr/>
        </p:nvSpPr>
        <p:spPr bwMode="auto">
          <a:xfrm>
            <a:off x="1733550" y="3249613"/>
            <a:ext cx="2403475" cy="0"/>
          </a:xfrm>
          <a:prstGeom prst="line">
            <a:avLst/>
          </a:prstGeom>
          <a:noFill/>
          <a:ln w="14288" cap="flat">
            <a:solidFill>
              <a:srgbClr val="938DD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70" name="Oval 70"/>
          <p:cNvSpPr>
            <a:spLocks noChangeArrowheads="1"/>
          </p:cNvSpPr>
          <p:nvPr/>
        </p:nvSpPr>
        <p:spPr bwMode="auto">
          <a:xfrm>
            <a:off x="2903537" y="3219451"/>
            <a:ext cx="63500" cy="68263"/>
          </a:xfrm>
          <a:prstGeom prst="ellipse">
            <a:avLst/>
          </a:prstGeom>
          <a:solidFill>
            <a:srgbClr val="938DD2"/>
          </a:solidFill>
          <a:ln w="14288">
            <a:solidFill>
              <a:srgbClr val="938DD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71" name="Line 71"/>
          <p:cNvSpPr>
            <a:spLocks noChangeShapeType="1"/>
          </p:cNvSpPr>
          <p:nvPr/>
        </p:nvSpPr>
        <p:spPr bwMode="auto">
          <a:xfrm>
            <a:off x="1752600" y="3527426"/>
            <a:ext cx="2487612" cy="0"/>
          </a:xfrm>
          <a:prstGeom prst="line">
            <a:avLst/>
          </a:prstGeom>
          <a:noFill/>
          <a:ln w="14288" cap="flat">
            <a:solidFill>
              <a:srgbClr val="CAC27E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72" name="Oval 72"/>
          <p:cNvSpPr>
            <a:spLocks noChangeArrowheads="1"/>
          </p:cNvSpPr>
          <p:nvPr/>
        </p:nvSpPr>
        <p:spPr bwMode="auto">
          <a:xfrm>
            <a:off x="2962275" y="3492501"/>
            <a:ext cx="63500" cy="68263"/>
          </a:xfrm>
          <a:prstGeom prst="ellipse">
            <a:avLst/>
          </a:prstGeom>
          <a:solidFill>
            <a:srgbClr val="CAC27E"/>
          </a:solidFill>
          <a:ln w="14288">
            <a:solidFill>
              <a:srgbClr val="CAC27E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73" name="Line 73"/>
          <p:cNvSpPr>
            <a:spLocks noChangeShapeType="1"/>
          </p:cNvSpPr>
          <p:nvPr/>
        </p:nvSpPr>
        <p:spPr bwMode="auto">
          <a:xfrm>
            <a:off x="1771650" y="3800476"/>
            <a:ext cx="2405062" cy="0"/>
          </a:xfrm>
          <a:prstGeom prst="line">
            <a:avLst/>
          </a:prstGeom>
          <a:noFill/>
          <a:ln w="14288" cap="flat">
            <a:solidFill>
              <a:srgbClr val="A0522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74" name="Oval 74"/>
          <p:cNvSpPr>
            <a:spLocks noChangeArrowheads="1"/>
          </p:cNvSpPr>
          <p:nvPr/>
        </p:nvSpPr>
        <p:spPr bwMode="auto">
          <a:xfrm>
            <a:off x="2938462" y="3765551"/>
            <a:ext cx="68262" cy="63500"/>
          </a:xfrm>
          <a:prstGeom prst="ellipse">
            <a:avLst/>
          </a:prstGeom>
          <a:solidFill>
            <a:srgbClr val="A0522D"/>
          </a:solidFill>
          <a:ln w="14288">
            <a:solidFill>
              <a:srgbClr val="A0522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75" name="Line 75"/>
          <p:cNvSpPr>
            <a:spLocks noChangeShapeType="1"/>
          </p:cNvSpPr>
          <p:nvPr/>
        </p:nvSpPr>
        <p:spPr bwMode="auto">
          <a:xfrm>
            <a:off x="1757362" y="4078288"/>
            <a:ext cx="2336800" cy="0"/>
          </a:xfrm>
          <a:prstGeom prst="line">
            <a:avLst/>
          </a:prstGeom>
          <a:noFill/>
          <a:ln w="14288" cap="flat">
            <a:solidFill>
              <a:srgbClr val="7B92A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76" name="Oval 76"/>
          <p:cNvSpPr>
            <a:spLocks noChangeArrowheads="1"/>
          </p:cNvSpPr>
          <p:nvPr/>
        </p:nvSpPr>
        <p:spPr bwMode="auto">
          <a:xfrm>
            <a:off x="2889250" y="4043363"/>
            <a:ext cx="63500" cy="63500"/>
          </a:xfrm>
          <a:prstGeom prst="ellipse">
            <a:avLst/>
          </a:prstGeom>
          <a:solidFill>
            <a:srgbClr val="7B92A8"/>
          </a:solidFill>
          <a:ln w="14288">
            <a:solidFill>
              <a:srgbClr val="7B92A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77" name="Line 77"/>
          <p:cNvSpPr>
            <a:spLocks noChangeShapeType="1"/>
          </p:cNvSpPr>
          <p:nvPr/>
        </p:nvSpPr>
        <p:spPr bwMode="auto">
          <a:xfrm>
            <a:off x="1947862" y="4351338"/>
            <a:ext cx="1993900" cy="0"/>
          </a:xfrm>
          <a:prstGeom prst="line">
            <a:avLst/>
          </a:prstGeom>
          <a:noFill/>
          <a:ln w="14288" cap="flat">
            <a:solidFill>
              <a:srgbClr val="2D6D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78" name="Oval 78"/>
          <p:cNvSpPr>
            <a:spLocks noChangeArrowheads="1"/>
          </p:cNvSpPr>
          <p:nvPr/>
        </p:nvSpPr>
        <p:spPr bwMode="auto">
          <a:xfrm>
            <a:off x="2908300" y="4316413"/>
            <a:ext cx="63500" cy="68263"/>
          </a:xfrm>
          <a:prstGeom prst="ellipse">
            <a:avLst/>
          </a:prstGeom>
          <a:solidFill>
            <a:srgbClr val="2D6D66"/>
          </a:solidFill>
          <a:ln w="14288">
            <a:solidFill>
              <a:srgbClr val="2D6D66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79" name="Line 79"/>
          <p:cNvSpPr>
            <a:spLocks noChangeShapeType="1"/>
          </p:cNvSpPr>
          <p:nvPr/>
        </p:nvSpPr>
        <p:spPr bwMode="auto">
          <a:xfrm>
            <a:off x="1381125" y="4629151"/>
            <a:ext cx="2366962" cy="0"/>
          </a:xfrm>
          <a:prstGeom prst="line">
            <a:avLst/>
          </a:prstGeom>
          <a:noFill/>
          <a:ln w="14288" cap="flat">
            <a:solidFill>
              <a:srgbClr val="9C884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80" name="Oval 80"/>
          <p:cNvSpPr>
            <a:spLocks noChangeArrowheads="1"/>
          </p:cNvSpPr>
          <p:nvPr/>
        </p:nvSpPr>
        <p:spPr bwMode="auto">
          <a:xfrm>
            <a:off x="2527300" y="4594226"/>
            <a:ext cx="63500" cy="69850"/>
          </a:xfrm>
          <a:prstGeom prst="ellipse">
            <a:avLst/>
          </a:prstGeom>
          <a:solidFill>
            <a:srgbClr val="9C8847"/>
          </a:solidFill>
          <a:ln w="14288">
            <a:solidFill>
              <a:srgbClr val="9C884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81" name="Line 81"/>
          <p:cNvSpPr>
            <a:spLocks noChangeShapeType="1"/>
          </p:cNvSpPr>
          <p:nvPr/>
        </p:nvSpPr>
        <p:spPr bwMode="auto">
          <a:xfrm>
            <a:off x="1757362" y="4902201"/>
            <a:ext cx="2247900" cy="0"/>
          </a:xfrm>
          <a:prstGeom prst="line">
            <a:avLst/>
          </a:prstGeom>
          <a:noFill/>
          <a:ln w="14288" cap="flat">
            <a:solidFill>
              <a:srgbClr val="BFA19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82" name="Oval 82"/>
          <p:cNvSpPr>
            <a:spLocks noChangeArrowheads="1"/>
          </p:cNvSpPr>
          <p:nvPr/>
        </p:nvSpPr>
        <p:spPr bwMode="auto">
          <a:xfrm>
            <a:off x="2849562" y="4868863"/>
            <a:ext cx="68262" cy="61913"/>
          </a:xfrm>
          <a:prstGeom prst="ellipse">
            <a:avLst/>
          </a:prstGeom>
          <a:solidFill>
            <a:srgbClr val="BFA19C"/>
          </a:solidFill>
          <a:ln w="14288">
            <a:solidFill>
              <a:srgbClr val="BFA19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83" name="Line 83"/>
          <p:cNvSpPr>
            <a:spLocks noChangeShapeType="1"/>
          </p:cNvSpPr>
          <p:nvPr/>
        </p:nvSpPr>
        <p:spPr bwMode="auto">
          <a:xfrm flipV="1">
            <a:off x="1162050" y="1322388"/>
            <a:ext cx="0" cy="3857625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84" name="Rectangle 84"/>
          <p:cNvSpPr>
            <a:spLocks noChangeArrowheads="1"/>
          </p:cNvSpPr>
          <p:nvPr/>
        </p:nvSpPr>
        <p:spPr bwMode="auto">
          <a:xfrm rot="16200000">
            <a:off x="1012825" y="3094038"/>
            <a:ext cx="112713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5" name="Line 85"/>
          <p:cNvSpPr>
            <a:spLocks noChangeShapeType="1"/>
          </p:cNvSpPr>
          <p:nvPr/>
        </p:nvSpPr>
        <p:spPr bwMode="auto">
          <a:xfrm>
            <a:off x="1162050" y="5180013"/>
            <a:ext cx="3389312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86" name="Line 86"/>
          <p:cNvSpPr>
            <a:spLocks noChangeShapeType="1"/>
          </p:cNvSpPr>
          <p:nvPr/>
        </p:nvSpPr>
        <p:spPr bwMode="auto">
          <a:xfrm>
            <a:off x="1260475" y="5180013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87" name="Rectangle 87"/>
          <p:cNvSpPr>
            <a:spLocks noChangeArrowheads="1"/>
          </p:cNvSpPr>
          <p:nvPr/>
        </p:nvSpPr>
        <p:spPr bwMode="auto">
          <a:xfrm>
            <a:off x="1220787" y="5267326"/>
            <a:ext cx="15557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8" name="Line 88"/>
          <p:cNvSpPr>
            <a:spLocks noChangeShapeType="1"/>
          </p:cNvSpPr>
          <p:nvPr/>
        </p:nvSpPr>
        <p:spPr bwMode="auto">
          <a:xfrm>
            <a:off x="1898650" y="5180013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89" name="Rectangle 89"/>
          <p:cNvSpPr>
            <a:spLocks noChangeArrowheads="1"/>
          </p:cNvSpPr>
          <p:nvPr/>
        </p:nvSpPr>
        <p:spPr bwMode="auto">
          <a:xfrm>
            <a:off x="1801812" y="5267326"/>
            <a:ext cx="26828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.25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0" name="Line 90"/>
          <p:cNvSpPr>
            <a:spLocks noChangeShapeType="1"/>
          </p:cNvSpPr>
          <p:nvPr/>
        </p:nvSpPr>
        <p:spPr bwMode="auto">
          <a:xfrm>
            <a:off x="2538412" y="5180013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91" name="Rectangle 91"/>
          <p:cNvSpPr>
            <a:spLocks noChangeArrowheads="1"/>
          </p:cNvSpPr>
          <p:nvPr/>
        </p:nvSpPr>
        <p:spPr bwMode="auto">
          <a:xfrm>
            <a:off x="2479675" y="5267326"/>
            <a:ext cx="190500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.5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2" name="Line 92"/>
          <p:cNvSpPr>
            <a:spLocks noChangeShapeType="1"/>
          </p:cNvSpPr>
          <p:nvPr/>
        </p:nvSpPr>
        <p:spPr bwMode="auto">
          <a:xfrm>
            <a:off x="3176587" y="5180013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93" name="Rectangle 93"/>
          <p:cNvSpPr>
            <a:spLocks noChangeArrowheads="1"/>
          </p:cNvSpPr>
          <p:nvPr/>
        </p:nvSpPr>
        <p:spPr bwMode="auto">
          <a:xfrm>
            <a:off x="3079750" y="5267326"/>
            <a:ext cx="26828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.75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4" name="Line 94"/>
          <p:cNvSpPr>
            <a:spLocks noChangeShapeType="1"/>
          </p:cNvSpPr>
          <p:nvPr/>
        </p:nvSpPr>
        <p:spPr bwMode="auto">
          <a:xfrm>
            <a:off x="3816350" y="5180013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95" name="Rectangle 95"/>
          <p:cNvSpPr>
            <a:spLocks noChangeArrowheads="1"/>
          </p:cNvSpPr>
          <p:nvPr/>
        </p:nvSpPr>
        <p:spPr bwMode="auto">
          <a:xfrm>
            <a:off x="3776662" y="5267326"/>
            <a:ext cx="15557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6" name="Line 96"/>
          <p:cNvSpPr>
            <a:spLocks noChangeShapeType="1"/>
          </p:cNvSpPr>
          <p:nvPr/>
        </p:nvSpPr>
        <p:spPr bwMode="auto">
          <a:xfrm>
            <a:off x="4454525" y="5180013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97" name="Rectangle 97"/>
          <p:cNvSpPr>
            <a:spLocks noChangeArrowheads="1"/>
          </p:cNvSpPr>
          <p:nvPr/>
        </p:nvSpPr>
        <p:spPr bwMode="auto">
          <a:xfrm>
            <a:off x="4318000" y="5267326"/>
            <a:ext cx="34607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1.25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8" name="Rectangle 98"/>
          <p:cNvSpPr>
            <a:spLocks noChangeArrowheads="1"/>
          </p:cNvSpPr>
          <p:nvPr/>
        </p:nvSpPr>
        <p:spPr bwMode="auto">
          <a:xfrm>
            <a:off x="2844800" y="5405438"/>
            <a:ext cx="11271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9" name="Rectangle 99"/>
          <p:cNvSpPr>
            <a:spLocks noChangeArrowheads="1"/>
          </p:cNvSpPr>
          <p:nvPr/>
        </p:nvSpPr>
        <p:spPr bwMode="auto">
          <a:xfrm>
            <a:off x="2659062" y="1035051"/>
            <a:ext cx="512762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Men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02" name="Rectangle 102"/>
          <p:cNvSpPr>
            <a:spLocks noChangeArrowheads="1"/>
          </p:cNvSpPr>
          <p:nvPr/>
        </p:nvSpPr>
        <p:spPr bwMode="auto">
          <a:xfrm>
            <a:off x="5059362" y="1322388"/>
            <a:ext cx="3379787" cy="38528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03" name="Line 103"/>
          <p:cNvSpPr>
            <a:spLocks noChangeShapeType="1"/>
          </p:cNvSpPr>
          <p:nvPr/>
        </p:nvSpPr>
        <p:spPr bwMode="auto">
          <a:xfrm flipV="1">
            <a:off x="6796087" y="1322388"/>
            <a:ext cx="0" cy="3857625"/>
          </a:xfrm>
          <a:prstGeom prst="line">
            <a:avLst/>
          </a:prstGeom>
          <a:noFill/>
          <a:ln w="14288" cap="flat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pSp>
        <p:nvGrpSpPr>
          <p:cNvPr id="2208" name="Gruppieren 2207"/>
          <p:cNvGrpSpPr/>
          <p:nvPr/>
        </p:nvGrpSpPr>
        <p:grpSpPr>
          <a:xfrm>
            <a:off x="6054725" y="1376363"/>
            <a:ext cx="0" cy="3803650"/>
            <a:chOff x="6054725" y="1376363"/>
            <a:chExt cx="0" cy="3803650"/>
          </a:xfrm>
        </p:grpSpPr>
        <p:sp>
          <p:nvSpPr>
            <p:cNvPr id="2104" name="Line 104"/>
            <p:cNvSpPr>
              <a:spLocks noChangeShapeType="1"/>
            </p:cNvSpPr>
            <p:nvPr/>
          </p:nvSpPr>
          <p:spPr bwMode="auto">
            <a:xfrm flipV="1">
              <a:off x="6054725" y="5062538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05" name="Line 105"/>
            <p:cNvSpPr>
              <a:spLocks noChangeShapeType="1"/>
            </p:cNvSpPr>
            <p:nvPr/>
          </p:nvSpPr>
          <p:spPr bwMode="auto">
            <a:xfrm flipV="1">
              <a:off x="6054725" y="4887913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06" name="Line 106"/>
            <p:cNvSpPr>
              <a:spLocks noChangeShapeType="1"/>
            </p:cNvSpPr>
            <p:nvPr/>
          </p:nvSpPr>
          <p:spPr bwMode="auto">
            <a:xfrm flipV="1">
              <a:off x="6054725" y="4711701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07" name="Line 107"/>
            <p:cNvSpPr>
              <a:spLocks noChangeShapeType="1"/>
            </p:cNvSpPr>
            <p:nvPr/>
          </p:nvSpPr>
          <p:spPr bwMode="auto">
            <a:xfrm flipV="1">
              <a:off x="6054725" y="4537076"/>
              <a:ext cx="0" cy="115888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08" name="Line 108"/>
            <p:cNvSpPr>
              <a:spLocks noChangeShapeType="1"/>
            </p:cNvSpPr>
            <p:nvPr/>
          </p:nvSpPr>
          <p:spPr bwMode="auto">
            <a:xfrm flipV="1">
              <a:off x="6054725" y="4360863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09" name="Line 109"/>
            <p:cNvSpPr>
              <a:spLocks noChangeShapeType="1"/>
            </p:cNvSpPr>
            <p:nvPr/>
          </p:nvSpPr>
          <p:spPr bwMode="auto">
            <a:xfrm flipV="1">
              <a:off x="6054725" y="4184651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10" name="Line 110"/>
            <p:cNvSpPr>
              <a:spLocks noChangeShapeType="1"/>
            </p:cNvSpPr>
            <p:nvPr/>
          </p:nvSpPr>
          <p:spPr bwMode="auto">
            <a:xfrm flipV="1">
              <a:off x="6054725" y="4010026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11" name="Line 111"/>
            <p:cNvSpPr>
              <a:spLocks noChangeShapeType="1"/>
            </p:cNvSpPr>
            <p:nvPr/>
          </p:nvSpPr>
          <p:spPr bwMode="auto">
            <a:xfrm flipV="1">
              <a:off x="6054725" y="3833813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12" name="Line 112"/>
            <p:cNvSpPr>
              <a:spLocks noChangeShapeType="1"/>
            </p:cNvSpPr>
            <p:nvPr/>
          </p:nvSpPr>
          <p:spPr bwMode="auto">
            <a:xfrm flipV="1">
              <a:off x="6054725" y="3659188"/>
              <a:ext cx="0" cy="115888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13" name="Line 113"/>
            <p:cNvSpPr>
              <a:spLocks noChangeShapeType="1"/>
            </p:cNvSpPr>
            <p:nvPr/>
          </p:nvSpPr>
          <p:spPr bwMode="auto">
            <a:xfrm flipV="1">
              <a:off x="6054725" y="3482976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14" name="Line 114"/>
            <p:cNvSpPr>
              <a:spLocks noChangeShapeType="1"/>
            </p:cNvSpPr>
            <p:nvPr/>
          </p:nvSpPr>
          <p:spPr bwMode="auto">
            <a:xfrm flipV="1">
              <a:off x="6054725" y="3306763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15" name="Line 115"/>
            <p:cNvSpPr>
              <a:spLocks noChangeShapeType="1"/>
            </p:cNvSpPr>
            <p:nvPr/>
          </p:nvSpPr>
          <p:spPr bwMode="auto">
            <a:xfrm flipV="1">
              <a:off x="6054725" y="3132138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16" name="Line 116"/>
            <p:cNvSpPr>
              <a:spLocks noChangeShapeType="1"/>
            </p:cNvSpPr>
            <p:nvPr/>
          </p:nvSpPr>
          <p:spPr bwMode="auto">
            <a:xfrm flipV="1">
              <a:off x="6054725" y="2955926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17" name="Line 117"/>
            <p:cNvSpPr>
              <a:spLocks noChangeShapeType="1"/>
            </p:cNvSpPr>
            <p:nvPr/>
          </p:nvSpPr>
          <p:spPr bwMode="auto">
            <a:xfrm flipV="1">
              <a:off x="6054725" y="2781301"/>
              <a:ext cx="0" cy="115888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18" name="Line 118"/>
            <p:cNvSpPr>
              <a:spLocks noChangeShapeType="1"/>
            </p:cNvSpPr>
            <p:nvPr/>
          </p:nvSpPr>
          <p:spPr bwMode="auto">
            <a:xfrm flipV="1">
              <a:off x="6054725" y="2605088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19" name="Line 119"/>
            <p:cNvSpPr>
              <a:spLocks noChangeShapeType="1"/>
            </p:cNvSpPr>
            <p:nvPr/>
          </p:nvSpPr>
          <p:spPr bwMode="auto">
            <a:xfrm flipV="1">
              <a:off x="6054725" y="2428876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20" name="Line 120"/>
            <p:cNvSpPr>
              <a:spLocks noChangeShapeType="1"/>
            </p:cNvSpPr>
            <p:nvPr/>
          </p:nvSpPr>
          <p:spPr bwMode="auto">
            <a:xfrm flipV="1">
              <a:off x="6054725" y="2254251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21" name="Line 121"/>
            <p:cNvSpPr>
              <a:spLocks noChangeShapeType="1"/>
            </p:cNvSpPr>
            <p:nvPr/>
          </p:nvSpPr>
          <p:spPr bwMode="auto">
            <a:xfrm flipV="1">
              <a:off x="6054725" y="2078038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22" name="Line 122"/>
            <p:cNvSpPr>
              <a:spLocks noChangeShapeType="1"/>
            </p:cNvSpPr>
            <p:nvPr/>
          </p:nvSpPr>
          <p:spPr bwMode="auto">
            <a:xfrm flipV="1">
              <a:off x="6054725" y="1903413"/>
              <a:ext cx="0" cy="115888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23" name="Line 123"/>
            <p:cNvSpPr>
              <a:spLocks noChangeShapeType="1"/>
            </p:cNvSpPr>
            <p:nvPr/>
          </p:nvSpPr>
          <p:spPr bwMode="auto">
            <a:xfrm flipV="1">
              <a:off x="6054725" y="1727201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24" name="Line 124"/>
            <p:cNvSpPr>
              <a:spLocks noChangeShapeType="1"/>
            </p:cNvSpPr>
            <p:nvPr/>
          </p:nvSpPr>
          <p:spPr bwMode="auto">
            <a:xfrm flipV="1">
              <a:off x="6054725" y="1550988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25" name="Line 125"/>
            <p:cNvSpPr>
              <a:spLocks noChangeShapeType="1"/>
            </p:cNvSpPr>
            <p:nvPr/>
          </p:nvSpPr>
          <p:spPr bwMode="auto">
            <a:xfrm flipV="1">
              <a:off x="6054725" y="1376363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2209" name="Gruppieren 2208"/>
          <p:cNvGrpSpPr/>
          <p:nvPr/>
        </p:nvGrpSpPr>
        <p:grpSpPr>
          <a:xfrm>
            <a:off x="7537450" y="1376363"/>
            <a:ext cx="0" cy="3803650"/>
            <a:chOff x="7537450" y="1376363"/>
            <a:chExt cx="0" cy="3803650"/>
          </a:xfrm>
        </p:grpSpPr>
        <p:sp>
          <p:nvSpPr>
            <p:cNvPr id="2126" name="Line 126"/>
            <p:cNvSpPr>
              <a:spLocks noChangeShapeType="1"/>
            </p:cNvSpPr>
            <p:nvPr/>
          </p:nvSpPr>
          <p:spPr bwMode="auto">
            <a:xfrm flipV="1">
              <a:off x="7537450" y="5062538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27" name="Line 127"/>
            <p:cNvSpPr>
              <a:spLocks noChangeShapeType="1"/>
            </p:cNvSpPr>
            <p:nvPr/>
          </p:nvSpPr>
          <p:spPr bwMode="auto">
            <a:xfrm flipV="1">
              <a:off x="7537450" y="4887913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28" name="Line 128"/>
            <p:cNvSpPr>
              <a:spLocks noChangeShapeType="1"/>
            </p:cNvSpPr>
            <p:nvPr/>
          </p:nvSpPr>
          <p:spPr bwMode="auto">
            <a:xfrm flipV="1">
              <a:off x="7537450" y="4711701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29" name="Line 129"/>
            <p:cNvSpPr>
              <a:spLocks noChangeShapeType="1"/>
            </p:cNvSpPr>
            <p:nvPr/>
          </p:nvSpPr>
          <p:spPr bwMode="auto">
            <a:xfrm flipV="1">
              <a:off x="7537450" y="4537076"/>
              <a:ext cx="0" cy="115888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30" name="Line 130"/>
            <p:cNvSpPr>
              <a:spLocks noChangeShapeType="1"/>
            </p:cNvSpPr>
            <p:nvPr/>
          </p:nvSpPr>
          <p:spPr bwMode="auto">
            <a:xfrm flipV="1">
              <a:off x="7537450" y="4360863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31" name="Line 131"/>
            <p:cNvSpPr>
              <a:spLocks noChangeShapeType="1"/>
            </p:cNvSpPr>
            <p:nvPr/>
          </p:nvSpPr>
          <p:spPr bwMode="auto">
            <a:xfrm flipV="1">
              <a:off x="7537450" y="4184651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32" name="Line 132"/>
            <p:cNvSpPr>
              <a:spLocks noChangeShapeType="1"/>
            </p:cNvSpPr>
            <p:nvPr/>
          </p:nvSpPr>
          <p:spPr bwMode="auto">
            <a:xfrm flipV="1">
              <a:off x="7537450" y="4010026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33" name="Line 133"/>
            <p:cNvSpPr>
              <a:spLocks noChangeShapeType="1"/>
            </p:cNvSpPr>
            <p:nvPr/>
          </p:nvSpPr>
          <p:spPr bwMode="auto">
            <a:xfrm flipV="1">
              <a:off x="7537450" y="3833813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34" name="Line 134"/>
            <p:cNvSpPr>
              <a:spLocks noChangeShapeType="1"/>
            </p:cNvSpPr>
            <p:nvPr/>
          </p:nvSpPr>
          <p:spPr bwMode="auto">
            <a:xfrm flipV="1">
              <a:off x="7537450" y="3659188"/>
              <a:ext cx="0" cy="115888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35" name="Line 135"/>
            <p:cNvSpPr>
              <a:spLocks noChangeShapeType="1"/>
            </p:cNvSpPr>
            <p:nvPr/>
          </p:nvSpPr>
          <p:spPr bwMode="auto">
            <a:xfrm flipV="1">
              <a:off x="7537450" y="3482976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36" name="Line 136"/>
            <p:cNvSpPr>
              <a:spLocks noChangeShapeType="1"/>
            </p:cNvSpPr>
            <p:nvPr/>
          </p:nvSpPr>
          <p:spPr bwMode="auto">
            <a:xfrm flipV="1">
              <a:off x="7537450" y="3306763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37" name="Line 137"/>
            <p:cNvSpPr>
              <a:spLocks noChangeShapeType="1"/>
            </p:cNvSpPr>
            <p:nvPr/>
          </p:nvSpPr>
          <p:spPr bwMode="auto">
            <a:xfrm flipV="1">
              <a:off x="7537450" y="3132138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38" name="Line 138"/>
            <p:cNvSpPr>
              <a:spLocks noChangeShapeType="1"/>
            </p:cNvSpPr>
            <p:nvPr/>
          </p:nvSpPr>
          <p:spPr bwMode="auto">
            <a:xfrm flipV="1">
              <a:off x="7537450" y="2955926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39" name="Line 139"/>
            <p:cNvSpPr>
              <a:spLocks noChangeShapeType="1"/>
            </p:cNvSpPr>
            <p:nvPr/>
          </p:nvSpPr>
          <p:spPr bwMode="auto">
            <a:xfrm flipV="1">
              <a:off x="7537450" y="2781301"/>
              <a:ext cx="0" cy="115888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40" name="Line 140"/>
            <p:cNvSpPr>
              <a:spLocks noChangeShapeType="1"/>
            </p:cNvSpPr>
            <p:nvPr/>
          </p:nvSpPr>
          <p:spPr bwMode="auto">
            <a:xfrm flipV="1">
              <a:off x="7537450" y="2605088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41" name="Line 141"/>
            <p:cNvSpPr>
              <a:spLocks noChangeShapeType="1"/>
            </p:cNvSpPr>
            <p:nvPr/>
          </p:nvSpPr>
          <p:spPr bwMode="auto">
            <a:xfrm flipV="1">
              <a:off x="7537450" y="2428876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42" name="Line 142"/>
            <p:cNvSpPr>
              <a:spLocks noChangeShapeType="1"/>
            </p:cNvSpPr>
            <p:nvPr/>
          </p:nvSpPr>
          <p:spPr bwMode="auto">
            <a:xfrm flipV="1">
              <a:off x="7537450" y="2254251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43" name="Line 143"/>
            <p:cNvSpPr>
              <a:spLocks noChangeShapeType="1"/>
            </p:cNvSpPr>
            <p:nvPr/>
          </p:nvSpPr>
          <p:spPr bwMode="auto">
            <a:xfrm flipV="1">
              <a:off x="7537450" y="2078038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44" name="Line 144"/>
            <p:cNvSpPr>
              <a:spLocks noChangeShapeType="1"/>
            </p:cNvSpPr>
            <p:nvPr/>
          </p:nvSpPr>
          <p:spPr bwMode="auto">
            <a:xfrm flipV="1">
              <a:off x="7537450" y="1903413"/>
              <a:ext cx="0" cy="115888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45" name="Line 145"/>
            <p:cNvSpPr>
              <a:spLocks noChangeShapeType="1"/>
            </p:cNvSpPr>
            <p:nvPr/>
          </p:nvSpPr>
          <p:spPr bwMode="auto">
            <a:xfrm flipV="1">
              <a:off x="7537450" y="1727201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46" name="Line 146"/>
            <p:cNvSpPr>
              <a:spLocks noChangeShapeType="1"/>
            </p:cNvSpPr>
            <p:nvPr/>
          </p:nvSpPr>
          <p:spPr bwMode="auto">
            <a:xfrm flipV="1">
              <a:off x="7537450" y="1550988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47" name="Line 147"/>
            <p:cNvSpPr>
              <a:spLocks noChangeShapeType="1"/>
            </p:cNvSpPr>
            <p:nvPr/>
          </p:nvSpPr>
          <p:spPr bwMode="auto">
            <a:xfrm flipV="1">
              <a:off x="7537450" y="1376363"/>
              <a:ext cx="0" cy="117475"/>
            </a:xfrm>
            <a:prstGeom prst="line">
              <a:avLst/>
            </a:prstGeom>
            <a:noFill/>
            <a:ln w="952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2148" name="Line 148"/>
          <p:cNvSpPr>
            <a:spLocks noChangeShapeType="1"/>
          </p:cNvSpPr>
          <p:nvPr/>
        </p:nvSpPr>
        <p:spPr bwMode="auto">
          <a:xfrm>
            <a:off x="6054725" y="1600201"/>
            <a:ext cx="1482725" cy="0"/>
          </a:xfrm>
          <a:prstGeom prst="line">
            <a:avLst/>
          </a:prstGeom>
          <a:noFill/>
          <a:ln w="14288" cap="flat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49" name="Oval 149"/>
          <p:cNvSpPr>
            <a:spLocks noChangeArrowheads="1"/>
          </p:cNvSpPr>
          <p:nvPr/>
        </p:nvSpPr>
        <p:spPr bwMode="auto">
          <a:xfrm>
            <a:off x="6761162" y="1566863"/>
            <a:ext cx="68262" cy="63500"/>
          </a:xfrm>
          <a:prstGeom prst="ellipse">
            <a:avLst/>
          </a:prstGeom>
          <a:solidFill>
            <a:srgbClr val="1A476F"/>
          </a:solidFill>
          <a:ln w="14288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50" name="Line 150"/>
          <p:cNvSpPr>
            <a:spLocks noChangeShapeType="1"/>
          </p:cNvSpPr>
          <p:nvPr/>
        </p:nvSpPr>
        <p:spPr bwMode="auto">
          <a:xfrm>
            <a:off x="5864225" y="1873251"/>
            <a:ext cx="1482725" cy="0"/>
          </a:xfrm>
          <a:prstGeom prst="line">
            <a:avLst/>
          </a:prstGeom>
          <a:noFill/>
          <a:ln w="14288" cap="flat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51" name="Oval 151"/>
          <p:cNvSpPr>
            <a:spLocks noChangeArrowheads="1"/>
          </p:cNvSpPr>
          <p:nvPr/>
        </p:nvSpPr>
        <p:spPr bwMode="auto">
          <a:xfrm>
            <a:off x="6570662" y="1839913"/>
            <a:ext cx="68262" cy="63500"/>
          </a:xfrm>
          <a:prstGeom prst="ellipse">
            <a:avLst/>
          </a:prstGeom>
          <a:solidFill>
            <a:srgbClr val="90353B"/>
          </a:solidFill>
          <a:ln w="14288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52" name="Line 152"/>
          <p:cNvSpPr>
            <a:spLocks noChangeShapeType="1"/>
          </p:cNvSpPr>
          <p:nvPr/>
        </p:nvSpPr>
        <p:spPr bwMode="auto">
          <a:xfrm>
            <a:off x="6069012" y="2151063"/>
            <a:ext cx="1473200" cy="0"/>
          </a:xfrm>
          <a:prstGeom prst="line">
            <a:avLst/>
          </a:prstGeom>
          <a:noFill/>
          <a:ln w="14288" cap="flat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53" name="Oval 153"/>
          <p:cNvSpPr>
            <a:spLocks noChangeArrowheads="1"/>
          </p:cNvSpPr>
          <p:nvPr/>
        </p:nvSpPr>
        <p:spPr bwMode="auto">
          <a:xfrm>
            <a:off x="6770687" y="2117726"/>
            <a:ext cx="68262" cy="68263"/>
          </a:xfrm>
          <a:prstGeom prst="ellipse">
            <a:avLst/>
          </a:prstGeom>
          <a:solidFill>
            <a:srgbClr val="55752F"/>
          </a:solidFill>
          <a:ln w="14288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54" name="Line 154"/>
          <p:cNvSpPr>
            <a:spLocks noChangeShapeType="1"/>
          </p:cNvSpPr>
          <p:nvPr/>
        </p:nvSpPr>
        <p:spPr bwMode="auto">
          <a:xfrm>
            <a:off x="6034087" y="2424113"/>
            <a:ext cx="1508125" cy="0"/>
          </a:xfrm>
          <a:prstGeom prst="line">
            <a:avLst/>
          </a:prstGeom>
          <a:noFill/>
          <a:ln w="14288" cap="flat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55" name="Oval 155"/>
          <p:cNvSpPr>
            <a:spLocks noChangeArrowheads="1"/>
          </p:cNvSpPr>
          <p:nvPr/>
        </p:nvSpPr>
        <p:spPr bwMode="auto">
          <a:xfrm>
            <a:off x="6751637" y="2390776"/>
            <a:ext cx="68262" cy="68263"/>
          </a:xfrm>
          <a:prstGeom prst="ellipse">
            <a:avLst/>
          </a:prstGeom>
          <a:solidFill>
            <a:srgbClr val="E37E00"/>
          </a:solidFill>
          <a:ln w="14288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56" name="Line 156"/>
          <p:cNvSpPr>
            <a:spLocks noChangeShapeType="1"/>
          </p:cNvSpPr>
          <p:nvPr/>
        </p:nvSpPr>
        <p:spPr bwMode="auto">
          <a:xfrm>
            <a:off x="6045200" y="2701926"/>
            <a:ext cx="1506537" cy="0"/>
          </a:xfrm>
          <a:prstGeom prst="line">
            <a:avLst/>
          </a:prstGeom>
          <a:noFill/>
          <a:ln w="14288" cap="flat">
            <a:solidFill>
              <a:srgbClr val="6E8E8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57" name="Oval 157"/>
          <p:cNvSpPr>
            <a:spLocks noChangeArrowheads="1"/>
          </p:cNvSpPr>
          <p:nvPr/>
        </p:nvSpPr>
        <p:spPr bwMode="auto">
          <a:xfrm>
            <a:off x="6761162" y="2668588"/>
            <a:ext cx="68262" cy="63500"/>
          </a:xfrm>
          <a:prstGeom prst="ellipse">
            <a:avLst/>
          </a:prstGeom>
          <a:solidFill>
            <a:srgbClr val="6E8E84"/>
          </a:solidFill>
          <a:ln w="14288">
            <a:solidFill>
              <a:srgbClr val="6E8E8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58" name="Line 158"/>
          <p:cNvSpPr>
            <a:spLocks noChangeShapeType="1"/>
          </p:cNvSpPr>
          <p:nvPr/>
        </p:nvSpPr>
        <p:spPr bwMode="auto">
          <a:xfrm>
            <a:off x="6059487" y="2976563"/>
            <a:ext cx="1511300" cy="0"/>
          </a:xfrm>
          <a:prstGeom prst="line">
            <a:avLst/>
          </a:prstGeom>
          <a:noFill/>
          <a:ln w="14288" cap="flat">
            <a:solidFill>
              <a:srgbClr val="C1053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59" name="Oval 159"/>
          <p:cNvSpPr>
            <a:spLocks noChangeArrowheads="1"/>
          </p:cNvSpPr>
          <p:nvPr/>
        </p:nvSpPr>
        <p:spPr bwMode="auto">
          <a:xfrm>
            <a:off x="6781800" y="2941638"/>
            <a:ext cx="61912" cy="63500"/>
          </a:xfrm>
          <a:prstGeom prst="ellipse">
            <a:avLst/>
          </a:prstGeom>
          <a:solidFill>
            <a:srgbClr val="C10534"/>
          </a:solidFill>
          <a:ln w="14288">
            <a:solidFill>
              <a:srgbClr val="C1053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60" name="Line 160"/>
          <p:cNvSpPr>
            <a:spLocks noChangeShapeType="1"/>
          </p:cNvSpPr>
          <p:nvPr/>
        </p:nvSpPr>
        <p:spPr bwMode="auto">
          <a:xfrm>
            <a:off x="5815012" y="3249613"/>
            <a:ext cx="1458912" cy="0"/>
          </a:xfrm>
          <a:prstGeom prst="line">
            <a:avLst/>
          </a:prstGeom>
          <a:noFill/>
          <a:ln w="14288" cap="flat">
            <a:solidFill>
              <a:srgbClr val="938DD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61" name="Oval 161"/>
          <p:cNvSpPr>
            <a:spLocks noChangeArrowheads="1"/>
          </p:cNvSpPr>
          <p:nvPr/>
        </p:nvSpPr>
        <p:spPr bwMode="auto">
          <a:xfrm>
            <a:off x="6508750" y="3219451"/>
            <a:ext cx="68262" cy="68263"/>
          </a:xfrm>
          <a:prstGeom prst="ellipse">
            <a:avLst/>
          </a:prstGeom>
          <a:solidFill>
            <a:srgbClr val="938DD2"/>
          </a:solidFill>
          <a:ln w="14288">
            <a:solidFill>
              <a:srgbClr val="938DD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62" name="Line 162"/>
          <p:cNvSpPr>
            <a:spLocks noChangeShapeType="1"/>
          </p:cNvSpPr>
          <p:nvPr/>
        </p:nvSpPr>
        <p:spPr bwMode="auto">
          <a:xfrm>
            <a:off x="5986462" y="3527426"/>
            <a:ext cx="1497012" cy="0"/>
          </a:xfrm>
          <a:prstGeom prst="line">
            <a:avLst/>
          </a:prstGeom>
          <a:noFill/>
          <a:ln w="14288" cap="flat">
            <a:solidFill>
              <a:srgbClr val="CAC27E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63" name="Oval 163"/>
          <p:cNvSpPr>
            <a:spLocks noChangeArrowheads="1"/>
          </p:cNvSpPr>
          <p:nvPr/>
        </p:nvSpPr>
        <p:spPr bwMode="auto">
          <a:xfrm>
            <a:off x="6702425" y="3492501"/>
            <a:ext cx="68262" cy="68263"/>
          </a:xfrm>
          <a:prstGeom prst="ellipse">
            <a:avLst/>
          </a:prstGeom>
          <a:solidFill>
            <a:srgbClr val="CAC27E"/>
          </a:solidFill>
          <a:ln w="14288">
            <a:solidFill>
              <a:srgbClr val="CAC27E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64" name="Line 164"/>
          <p:cNvSpPr>
            <a:spLocks noChangeShapeType="1"/>
          </p:cNvSpPr>
          <p:nvPr/>
        </p:nvSpPr>
        <p:spPr bwMode="auto">
          <a:xfrm>
            <a:off x="6005512" y="3800476"/>
            <a:ext cx="1501775" cy="0"/>
          </a:xfrm>
          <a:prstGeom prst="line">
            <a:avLst/>
          </a:prstGeom>
          <a:noFill/>
          <a:ln w="14288" cap="flat">
            <a:solidFill>
              <a:srgbClr val="A0522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65" name="Oval 165"/>
          <p:cNvSpPr>
            <a:spLocks noChangeArrowheads="1"/>
          </p:cNvSpPr>
          <p:nvPr/>
        </p:nvSpPr>
        <p:spPr bwMode="auto">
          <a:xfrm>
            <a:off x="6723062" y="3765551"/>
            <a:ext cx="63500" cy="63500"/>
          </a:xfrm>
          <a:prstGeom prst="ellipse">
            <a:avLst/>
          </a:prstGeom>
          <a:solidFill>
            <a:srgbClr val="A0522D"/>
          </a:solidFill>
          <a:ln w="14288">
            <a:solidFill>
              <a:srgbClr val="A0522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66" name="Line 166"/>
          <p:cNvSpPr>
            <a:spLocks noChangeShapeType="1"/>
          </p:cNvSpPr>
          <p:nvPr/>
        </p:nvSpPr>
        <p:spPr bwMode="auto">
          <a:xfrm>
            <a:off x="5946775" y="4078288"/>
            <a:ext cx="1541462" cy="0"/>
          </a:xfrm>
          <a:prstGeom prst="line">
            <a:avLst/>
          </a:prstGeom>
          <a:noFill/>
          <a:ln w="14288" cap="flat">
            <a:solidFill>
              <a:srgbClr val="7B92A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67" name="Oval 167"/>
          <p:cNvSpPr>
            <a:spLocks noChangeArrowheads="1"/>
          </p:cNvSpPr>
          <p:nvPr/>
        </p:nvSpPr>
        <p:spPr bwMode="auto">
          <a:xfrm>
            <a:off x="6683375" y="4043363"/>
            <a:ext cx="68262" cy="63500"/>
          </a:xfrm>
          <a:prstGeom prst="ellipse">
            <a:avLst/>
          </a:prstGeom>
          <a:solidFill>
            <a:srgbClr val="7B92A8"/>
          </a:solidFill>
          <a:ln w="14288">
            <a:solidFill>
              <a:srgbClr val="7B92A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68" name="Line 168"/>
          <p:cNvSpPr>
            <a:spLocks noChangeShapeType="1"/>
          </p:cNvSpPr>
          <p:nvPr/>
        </p:nvSpPr>
        <p:spPr bwMode="auto">
          <a:xfrm>
            <a:off x="6234112" y="4351338"/>
            <a:ext cx="1317625" cy="0"/>
          </a:xfrm>
          <a:prstGeom prst="line">
            <a:avLst/>
          </a:prstGeom>
          <a:noFill/>
          <a:ln w="14288" cap="flat">
            <a:solidFill>
              <a:srgbClr val="2D6D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69" name="Oval 169"/>
          <p:cNvSpPr>
            <a:spLocks noChangeArrowheads="1"/>
          </p:cNvSpPr>
          <p:nvPr/>
        </p:nvSpPr>
        <p:spPr bwMode="auto">
          <a:xfrm>
            <a:off x="6859587" y="4316413"/>
            <a:ext cx="63500" cy="68263"/>
          </a:xfrm>
          <a:prstGeom prst="ellipse">
            <a:avLst/>
          </a:prstGeom>
          <a:solidFill>
            <a:srgbClr val="2D6D66"/>
          </a:solidFill>
          <a:ln w="14288">
            <a:solidFill>
              <a:srgbClr val="2D6D66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70" name="Line 170"/>
          <p:cNvSpPr>
            <a:spLocks noChangeShapeType="1"/>
          </p:cNvSpPr>
          <p:nvPr/>
        </p:nvSpPr>
        <p:spPr bwMode="auto">
          <a:xfrm>
            <a:off x="6337300" y="4629151"/>
            <a:ext cx="1258887" cy="0"/>
          </a:xfrm>
          <a:prstGeom prst="line">
            <a:avLst/>
          </a:prstGeom>
          <a:noFill/>
          <a:ln w="14288" cap="flat">
            <a:solidFill>
              <a:srgbClr val="9C884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71" name="Oval 171"/>
          <p:cNvSpPr>
            <a:spLocks noChangeArrowheads="1"/>
          </p:cNvSpPr>
          <p:nvPr/>
        </p:nvSpPr>
        <p:spPr bwMode="auto">
          <a:xfrm>
            <a:off x="6932612" y="4594226"/>
            <a:ext cx="63500" cy="69850"/>
          </a:xfrm>
          <a:prstGeom prst="ellipse">
            <a:avLst/>
          </a:prstGeom>
          <a:solidFill>
            <a:srgbClr val="9C8847"/>
          </a:solidFill>
          <a:ln w="14288">
            <a:solidFill>
              <a:srgbClr val="9C884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72" name="Line 172"/>
          <p:cNvSpPr>
            <a:spLocks noChangeShapeType="1"/>
          </p:cNvSpPr>
          <p:nvPr/>
        </p:nvSpPr>
        <p:spPr bwMode="auto">
          <a:xfrm>
            <a:off x="6015037" y="4902201"/>
            <a:ext cx="1508125" cy="0"/>
          </a:xfrm>
          <a:prstGeom prst="line">
            <a:avLst/>
          </a:prstGeom>
          <a:noFill/>
          <a:ln w="14288" cap="flat">
            <a:solidFill>
              <a:srgbClr val="BFA19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73" name="Oval 173"/>
          <p:cNvSpPr>
            <a:spLocks noChangeArrowheads="1"/>
          </p:cNvSpPr>
          <p:nvPr/>
        </p:nvSpPr>
        <p:spPr bwMode="auto">
          <a:xfrm>
            <a:off x="6737350" y="4868863"/>
            <a:ext cx="63500" cy="61913"/>
          </a:xfrm>
          <a:prstGeom prst="ellipse">
            <a:avLst/>
          </a:prstGeom>
          <a:solidFill>
            <a:srgbClr val="BFA19C"/>
          </a:solidFill>
          <a:ln w="14288">
            <a:solidFill>
              <a:srgbClr val="BFA19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74" name="Line 174"/>
          <p:cNvSpPr>
            <a:spLocks noChangeShapeType="1"/>
          </p:cNvSpPr>
          <p:nvPr/>
        </p:nvSpPr>
        <p:spPr bwMode="auto">
          <a:xfrm flipV="1">
            <a:off x="5059362" y="1322388"/>
            <a:ext cx="0" cy="3857625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75" name="Rectangle 175"/>
          <p:cNvSpPr>
            <a:spLocks noChangeArrowheads="1"/>
          </p:cNvSpPr>
          <p:nvPr/>
        </p:nvSpPr>
        <p:spPr bwMode="auto">
          <a:xfrm rot="16200000">
            <a:off x="4906962" y="3092451"/>
            <a:ext cx="112713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76" name="Line 176"/>
          <p:cNvSpPr>
            <a:spLocks noChangeShapeType="1"/>
          </p:cNvSpPr>
          <p:nvPr/>
        </p:nvSpPr>
        <p:spPr bwMode="auto">
          <a:xfrm>
            <a:off x="5059362" y="5180013"/>
            <a:ext cx="3384550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77" name="Line 177"/>
          <p:cNvSpPr>
            <a:spLocks noChangeShapeType="1"/>
          </p:cNvSpPr>
          <p:nvPr/>
        </p:nvSpPr>
        <p:spPr bwMode="auto">
          <a:xfrm>
            <a:off x="5151437" y="5180013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78" name="Rectangle 178"/>
          <p:cNvSpPr>
            <a:spLocks noChangeArrowheads="1"/>
          </p:cNvSpPr>
          <p:nvPr/>
        </p:nvSpPr>
        <p:spPr bwMode="auto">
          <a:xfrm>
            <a:off x="5035550" y="5267326"/>
            <a:ext cx="3127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-.75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79" name="Line 179"/>
          <p:cNvSpPr>
            <a:spLocks noChangeShapeType="1"/>
          </p:cNvSpPr>
          <p:nvPr/>
        </p:nvSpPr>
        <p:spPr bwMode="auto">
          <a:xfrm>
            <a:off x="5791200" y="5180013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80" name="Rectangle 180"/>
          <p:cNvSpPr>
            <a:spLocks noChangeArrowheads="1"/>
          </p:cNvSpPr>
          <p:nvPr/>
        </p:nvSpPr>
        <p:spPr bwMode="auto">
          <a:xfrm>
            <a:off x="5713412" y="5267326"/>
            <a:ext cx="23971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-.5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81" name="Line 181"/>
          <p:cNvSpPr>
            <a:spLocks noChangeShapeType="1"/>
          </p:cNvSpPr>
          <p:nvPr/>
        </p:nvSpPr>
        <p:spPr bwMode="auto">
          <a:xfrm>
            <a:off x="6429375" y="5180013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82" name="Rectangle 182"/>
          <p:cNvSpPr>
            <a:spLocks noChangeArrowheads="1"/>
          </p:cNvSpPr>
          <p:nvPr/>
        </p:nvSpPr>
        <p:spPr bwMode="auto">
          <a:xfrm>
            <a:off x="6313487" y="5267326"/>
            <a:ext cx="3127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-.25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83" name="Line 183"/>
          <p:cNvSpPr>
            <a:spLocks noChangeShapeType="1"/>
          </p:cNvSpPr>
          <p:nvPr/>
        </p:nvSpPr>
        <p:spPr bwMode="auto">
          <a:xfrm>
            <a:off x="7069137" y="5180013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84" name="Rectangle 184"/>
          <p:cNvSpPr>
            <a:spLocks noChangeArrowheads="1"/>
          </p:cNvSpPr>
          <p:nvPr/>
        </p:nvSpPr>
        <p:spPr bwMode="auto">
          <a:xfrm>
            <a:off x="7029450" y="5267326"/>
            <a:ext cx="15557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85" name="Line 185"/>
          <p:cNvSpPr>
            <a:spLocks noChangeShapeType="1"/>
          </p:cNvSpPr>
          <p:nvPr/>
        </p:nvSpPr>
        <p:spPr bwMode="auto">
          <a:xfrm>
            <a:off x="7707312" y="5180013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86" name="Rectangle 186"/>
          <p:cNvSpPr>
            <a:spLocks noChangeArrowheads="1"/>
          </p:cNvSpPr>
          <p:nvPr/>
        </p:nvSpPr>
        <p:spPr bwMode="auto">
          <a:xfrm>
            <a:off x="7610475" y="5267326"/>
            <a:ext cx="26828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.25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87" name="Line 187"/>
          <p:cNvSpPr>
            <a:spLocks noChangeShapeType="1"/>
          </p:cNvSpPr>
          <p:nvPr/>
        </p:nvSpPr>
        <p:spPr bwMode="auto">
          <a:xfrm>
            <a:off x="8347075" y="5180013"/>
            <a:ext cx="0" cy="5873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88" name="Rectangle 188"/>
          <p:cNvSpPr>
            <a:spLocks noChangeArrowheads="1"/>
          </p:cNvSpPr>
          <p:nvPr/>
        </p:nvSpPr>
        <p:spPr bwMode="auto">
          <a:xfrm>
            <a:off x="8288337" y="5267326"/>
            <a:ext cx="190500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.5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89" name="Rectangle 189"/>
          <p:cNvSpPr>
            <a:spLocks noChangeArrowheads="1"/>
          </p:cNvSpPr>
          <p:nvPr/>
        </p:nvSpPr>
        <p:spPr bwMode="auto">
          <a:xfrm>
            <a:off x="6737350" y="5405438"/>
            <a:ext cx="11271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90" name="Rectangle 190"/>
          <p:cNvSpPr>
            <a:spLocks noChangeArrowheads="1"/>
          </p:cNvSpPr>
          <p:nvPr/>
        </p:nvSpPr>
        <p:spPr bwMode="auto">
          <a:xfrm>
            <a:off x="6405562" y="1035051"/>
            <a:ext cx="804862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Women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92" name="Oval 192"/>
          <p:cNvSpPr>
            <a:spLocks noChangeArrowheads="1"/>
          </p:cNvSpPr>
          <p:nvPr/>
        </p:nvSpPr>
        <p:spPr bwMode="auto">
          <a:xfrm>
            <a:off x="966787" y="5970588"/>
            <a:ext cx="88900" cy="82550"/>
          </a:xfrm>
          <a:prstGeom prst="ellipse">
            <a:avLst/>
          </a:prstGeom>
          <a:solidFill>
            <a:srgbClr val="1A476F"/>
          </a:solidFill>
          <a:ln w="19050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93" name="Oval 193"/>
          <p:cNvSpPr>
            <a:spLocks noChangeArrowheads="1"/>
          </p:cNvSpPr>
          <p:nvPr/>
        </p:nvSpPr>
        <p:spPr bwMode="auto">
          <a:xfrm>
            <a:off x="1912937" y="5970588"/>
            <a:ext cx="88900" cy="82550"/>
          </a:xfrm>
          <a:prstGeom prst="ellipse">
            <a:avLst/>
          </a:prstGeom>
          <a:solidFill>
            <a:srgbClr val="90353B"/>
          </a:solidFill>
          <a:ln w="19050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94" name="Oval 194"/>
          <p:cNvSpPr>
            <a:spLocks noChangeArrowheads="1"/>
          </p:cNvSpPr>
          <p:nvPr/>
        </p:nvSpPr>
        <p:spPr bwMode="auto">
          <a:xfrm>
            <a:off x="3117850" y="5970588"/>
            <a:ext cx="82550" cy="82550"/>
          </a:xfrm>
          <a:prstGeom prst="ellipse">
            <a:avLst/>
          </a:prstGeom>
          <a:solidFill>
            <a:srgbClr val="55752F"/>
          </a:solidFill>
          <a:ln w="19050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95" name="Oval 195"/>
          <p:cNvSpPr>
            <a:spLocks noChangeArrowheads="1"/>
          </p:cNvSpPr>
          <p:nvPr/>
        </p:nvSpPr>
        <p:spPr bwMode="auto">
          <a:xfrm>
            <a:off x="4259262" y="5970588"/>
            <a:ext cx="82550" cy="82550"/>
          </a:xfrm>
          <a:prstGeom prst="ellipse">
            <a:avLst/>
          </a:prstGeom>
          <a:solidFill>
            <a:srgbClr val="E37E00"/>
          </a:solidFill>
          <a:ln w="19050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96" name="Oval 196"/>
          <p:cNvSpPr>
            <a:spLocks noChangeArrowheads="1"/>
          </p:cNvSpPr>
          <p:nvPr/>
        </p:nvSpPr>
        <p:spPr bwMode="auto">
          <a:xfrm>
            <a:off x="5391150" y="5970588"/>
            <a:ext cx="82550" cy="82550"/>
          </a:xfrm>
          <a:prstGeom prst="ellipse">
            <a:avLst/>
          </a:prstGeom>
          <a:solidFill>
            <a:srgbClr val="6E8E84"/>
          </a:solidFill>
          <a:ln w="19050">
            <a:solidFill>
              <a:srgbClr val="6E8E8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97" name="Oval 197"/>
          <p:cNvSpPr>
            <a:spLocks noChangeArrowheads="1"/>
          </p:cNvSpPr>
          <p:nvPr/>
        </p:nvSpPr>
        <p:spPr bwMode="auto">
          <a:xfrm>
            <a:off x="6634162" y="5970588"/>
            <a:ext cx="88900" cy="82550"/>
          </a:xfrm>
          <a:prstGeom prst="ellipse">
            <a:avLst/>
          </a:prstGeom>
          <a:solidFill>
            <a:srgbClr val="C10534"/>
          </a:solidFill>
          <a:ln w="19050">
            <a:solidFill>
              <a:srgbClr val="C1053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98" name="Oval 198"/>
          <p:cNvSpPr>
            <a:spLocks noChangeArrowheads="1"/>
          </p:cNvSpPr>
          <p:nvPr/>
        </p:nvSpPr>
        <p:spPr bwMode="auto">
          <a:xfrm>
            <a:off x="7751762" y="5970588"/>
            <a:ext cx="87312" cy="82550"/>
          </a:xfrm>
          <a:prstGeom prst="ellipse">
            <a:avLst/>
          </a:prstGeom>
          <a:solidFill>
            <a:srgbClr val="938DD2"/>
          </a:solidFill>
          <a:ln w="19050">
            <a:solidFill>
              <a:srgbClr val="938DD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99" name="Oval 199"/>
          <p:cNvSpPr>
            <a:spLocks noChangeArrowheads="1"/>
          </p:cNvSpPr>
          <p:nvPr/>
        </p:nvSpPr>
        <p:spPr bwMode="auto">
          <a:xfrm>
            <a:off x="966787" y="6213476"/>
            <a:ext cx="88900" cy="84138"/>
          </a:xfrm>
          <a:prstGeom prst="ellipse">
            <a:avLst/>
          </a:prstGeom>
          <a:solidFill>
            <a:srgbClr val="CAC27E"/>
          </a:solidFill>
          <a:ln w="19050">
            <a:solidFill>
              <a:srgbClr val="CAC27E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200" name="Oval 200"/>
          <p:cNvSpPr>
            <a:spLocks noChangeArrowheads="1"/>
          </p:cNvSpPr>
          <p:nvPr/>
        </p:nvSpPr>
        <p:spPr bwMode="auto">
          <a:xfrm>
            <a:off x="1912937" y="6213476"/>
            <a:ext cx="88900" cy="84138"/>
          </a:xfrm>
          <a:prstGeom prst="ellipse">
            <a:avLst/>
          </a:prstGeom>
          <a:solidFill>
            <a:srgbClr val="A0522D"/>
          </a:solidFill>
          <a:ln w="19050">
            <a:solidFill>
              <a:srgbClr val="A0522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201" name="Oval 201"/>
          <p:cNvSpPr>
            <a:spLocks noChangeArrowheads="1"/>
          </p:cNvSpPr>
          <p:nvPr/>
        </p:nvSpPr>
        <p:spPr bwMode="auto">
          <a:xfrm>
            <a:off x="3117850" y="6213476"/>
            <a:ext cx="82550" cy="84138"/>
          </a:xfrm>
          <a:prstGeom prst="ellipse">
            <a:avLst/>
          </a:prstGeom>
          <a:solidFill>
            <a:srgbClr val="7B92A8"/>
          </a:solidFill>
          <a:ln w="19050">
            <a:solidFill>
              <a:srgbClr val="7B92A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202" name="Oval 202"/>
          <p:cNvSpPr>
            <a:spLocks noChangeArrowheads="1"/>
          </p:cNvSpPr>
          <p:nvPr/>
        </p:nvSpPr>
        <p:spPr bwMode="auto">
          <a:xfrm>
            <a:off x="4259262" y="6213476"/>
            <a:ext cx="82550" cy="84138"/>
          </a:xfrm>
          <a:prstGeom prst="ellipse">
            <a:avLst/>
          </a:prstGeom>
          <a:solidFill>
            <a:srgbClr val="2D6D66"/>
          </a:solidFill>
          <a:ln w="19050">
            <a:solidFill>
              <a:srgbClr val="2D6D66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203" name="Oval 203"/>
          <p:cNvSpPr>
            <a:spLocks noChangeArrowheads="1"/>
          </p:cNvSpPr>
          <p:nvPr/>
        </p:nvSpPr>
        <p:spPr bwMode="auto">
          <a:xfrm>
            <a:off x="5391150" y="6213476"/>
            <a:ext cx="82550" cy="84138"/>
          </a:xfrm>
          <a:prstGeom prst="ellipse">
            <a:avLst/>
          </a:prstGeom>
          <a:solidFill>
            <a:srgbClr val="9C8847"/>
          </a:solidFill>
          <a:ln w="19050">
            <a:solidFill>
              <a:srgbClr val="9C884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204" name="Oval 204"/>
          <p:cNvSpPr>
            <a:spLocks noChangeArrowheads="1"/>
          </p:cNvSpPr>
          <p:nvPr/>
        </p:nvSpPr>
        <p:spPr bwMode="auto">
          <a:xfrm>
            <a:off x="6634162" y="6213476"/>
            <a:ext cx="88900" cy="84138"/>
          </a:xfrm>
          <a:prstGeom prst="ellipse">
            <a:avLst/>
          </a:prstGeom>
          <a:solidFill>
            <a:srgbClr val="BFA19C"/>
          </a:solidFill>
          <a:ln w="19050">
            <a:solidFill>
              <a:srgbClr val="BFA19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205" name="Rectangle 205"/>
          <p:cNvSpPr>
            <a:spLocks noChangeArrowheads="1"/>
          </p:cNvSpPr>
          <p:nvPr/>
        </p:nvSpPr>
        <p:spPr bwMode="auto">
          <a:xfrm>
            <a:off x="1157287" y="5921376"/>
            <a:ext cx="60007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basic IV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207"/>
          <p:cNvSpPr>
            <a:spLocks noChangeArrowheads="1"/>
          </p:cNvSpPr>
          <p:nvPr/>
        </p:nvSpPr>
        <p:spPr bwMode="auto">
          <a:xfrm>
            <a:off x="2103438" y="5921376"/>
            <a:ext cx="91757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+ hh income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208"/>
          <p:cNvSpPr>
            <a:spLocks noChangeArrowheads="1"/>
          </p:cNvSpPr>
          <p:nvPr/>
        </p:nvSpPr>
        <p:spPr bwMode="auto">
          <a:xfrm>
            <a:off x="3308350" y="5921376"/>
            <a:ext cx="70802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+ income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09"/>
          <p:cNvSpPr>
            <a:spLocks noChangeArrowheads="1"/>
          </p:cNvSpPr>
          <p:nvPr/>
        </p:nvSpPr>
        <p:spPr bwMode="auto">
          <a:xfrm>
            <a:off x="4454525" y="5921376"/>
            <a:ext cx="839787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+ workload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210"/>
          <p:cNvSpPr>
            <a:spLocks noChangeArrowheads="1"/>
          </p:cNvSpPr>
          <p:nvPr/>
        </p:nvSpPr>
        <p:spPr bwMode="auto">
          <a:xfrm>
            <a:off x="5586413" y="5921376"/>
            <a:ext cx="95567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+ housework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211"/>
          <p:cNvSpPr>
            <a:spLocks noChangeArrowheads="1"/>
          </p:cNvSpPr>
          <p:nvPr/>
        </p:nvSpPr>
        <p:spPr bwMode="auto">
          <a:xfrm>
            <a:off x="6824663" y="5921376"/>
            <a:ext cx="823912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+ pregnant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212"/>
          <p:cNvSpPr>
            <a:spLocks noChangeArrowheads="1"/>
          </p:cNvSpPr>
          <p:nvPr/>
        </p:nvSpPr>
        <p:spPr bwMode="auto">
          <a:xfrm>
            <a:off x="7947025" y="5921376"/>
            <a:ext cx="565150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+ sleep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213"/>
          <p:cNvSpPr>
            <a:spLocks noChangeArrowheads="1"/>
          </p:cNvSpPr>
          <p:nvPr/>
        </p:nvSpPr>
        <p:spPr bwMode="auto">
          <a:xfrm>
            <a:off x="1157288" y="6165851"/>
            <a:ext cx="639762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+ health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214"/>
          <p:cNvSpPr>
            <a:spLocks noChangeArrowheads="1"/>
          </p:cNvSpPr>
          <p:nvPr/>
        </p:nvSpPr>
        <p:spPr bwMode="auto">
          <a:xfrm>
            <a:off x="2103438" y="6165851"/>
            <a:ext cx="76517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+ marrdur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215"/>
          <p:cNvSpPr>
            <a:spLocks noChangeArrowheads="1"/>
          </p:cNvSpPr>
          <p:nvPr/>
        </p:nvSpPr>
        <p:spPr bwMode="auto">
          <a:xfrm>
            <a:off x="3308350" y="6165851"/>
            <a:ext cx="85407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+ cohabdur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216"/>
          <p:cNvSpPr>
            <a:spLocks noChangeArrowheads="1"/>
          </p:cNvSpPr>
          <p:nvPr/>
        </p:nvSpPr>
        <p:spPr bwMode="auto">
          <a:xfrm>
            <a:off x="4454525" y="6165851"/>
            <a:ext cx="61912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+ reldur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217"/>
          <p:cNvSpPr>
            <a:spLocks noChangeArrowheads="1"/>
          </p:cNvSpPr>
          <p:nvPr/>
        </p:nvSpPr>
        <p:spPr bwMode="auto">
          <a:xfrm>
            <a:off x="5586413" y="6165851"/>
            <a:ext cx="585787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+ relsat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218"/>
          <p:cNvSpPr>
            <a:spLocks noChangeArrowheads="1"/>
          </p:cNvSpPr>
          <p:nvPr/>
        </p:nvSpPr>
        <p:spPr bwMode="auto">
          <a:xfrm>
            <a:off x="6824663" y="6165851"/>
            <a:ext cx="628650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+ socsat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219"/>
          <p:cNvSpPr>
            <a:spLocks noChangeArrowheads="1"/>
          </p:cNvSpPr>
          <p:nvPr/>
        </p:nvSpPr>
        <p:spPr bwMode="auto">
          <a:xfrm>
            <a:off x="7947025" y="6165851"/>
            <a:ext cx="628650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+ sexsat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76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7" grpId="0" animBg="1"/>
      <p:bldP spid="2059" grpId="0" animBg="1"/>
      <p:bldP spid="2061" grpId="0" animBg="1"/>
      <p:bldP spid="2063" grpId="0" animBg="1"/>
      <p:bldP spid="2065" grpId="0" animBg="1"/>
      <p:bldP spid="2067" grpId="0" animBg="1"/>
      <p:bldP spid="2069" grpId="0" animBg="1"/>
      <p:bldP spid="2071" grpId="0" animBg="1"/>
      <p:bldP spid="2073" grpId="0" animBg="1"/>
      <p:bldP spid="2075" grpId="0" animBg="1"/>
      <p:bldP spid="2077" grpId="0" animBg="1"/>
      <p:bldP spid="2079" grpId="0" animBg="1"/>
      <p:bldP spid="2081" grpId="0" animBg="1"/>
      <p:bldP spid="2148" grpId="0" animBg="1"/>
      <p:bldP spid="2150" grpId="0" animBg="1"/>
      <p:bldP spid="2152" grpId="0" animBg="1"/>
      <p:bldP spid="2154" grpId="0" animBg="1"/>
      <p:bldP spid="2156" grpId="0" animBg="1"/>
      <p:bldP spid="2158" grpId="0" animBg="1"/>
      <p:bldP spid="2160" grpId="0" animBg="1"/>
      <p:bldP spid="2162" grpId="0" animBg="1"/>
      <p:bldP spid="2164" grpId="0" animBg="1"/>
      <p:bldP spid="2166" grpId="0" animBg="1"/>
      <p:bldP spid="2168" grpId="0" animBg="1"/>
      <p:bldP spid="2170" grpId="0" animBg="1"/>
      <p:bldP spid="217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5976664" cy="490066"/>
          </a:xfrm>
        </p:spPr>
        <p:txBody>
          <a:bodyPr>
            <a:normAutofit fontScale="90000"/>
          </a:bodyPr>
          <a:lstStyle/>
          <a:p>
            <a:r>
              <a:rPr lang="de-DE" dirty="0" err="1"/>
              <a:t>Identifiability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Direct</a:t>
            </a:r>
            <a:r>
              <a:rPr lang="de-DE" dirty="0" smtClean="0"/>
              <a:t> </a:t>
            </a:r>
            <a:r>
              <a:rPr lang="de-DE" dirty="0" err="1" smtClean="0"/>
              <a:t>Effect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15</a:t>
            </a:fld>
            <a:endParaRPr lang="de-DE"/>
          </a:p>
        </p:txBody>
      </p:sp>
      <p:cxnSp>
        <p:nvCxnSpPr>
          <p:cNvPr id="47" name="Gerade Verbindung mit Pfeil 46"/>
          <p:cNvCxnSpPr>
            <a:stCxn id="53" idx="6"/>
            <a:endCxn id="69" idx="2"/>
          </p:cNvCxnSpPr>
          <p:nvPr/>
        </p:nvCxnSpPr>
        <p:spPr>
          <a:xfrm flipV="1">
            <a:off x="4382984" y="3548950"/>
            <a:ext cx="2124248" cy="75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mit Pfeil 47"/>
          <p:cNvCxnSpPr>
            <a:stCxn id="72" idx="2"/>
            <a:endCxn id="53" idx="7"/>
          </p:cNvCxnSpPr>
          <p:nvPr/>
        </p:nvCxnSpPr>
        <p:spPr>
          <a:xfrm flipH="1">
            <a:off x="4367168" y="2450766"/>
            <a:ext cx="555888" cy="1060759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mit Pfeil 48"/>
          <p:cNvCxnSpPr>
            <a:stCxn id="72" idx="6"/>
            <a:endCxn id="69" idx="1"/>
          </p:cNvCxnSpPr>
          <p:nvPr/>
        </p:nvCxnSpPr>
        <p:spPr>
          <a:xfrm>
            <a:off x="5031056" y="2450766"/>
            <a:ext cx="1491992" cy="10600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mit Pfeil 49"/>
          <p:cNvCxnSpPr>
            <a:stCxn id="66" idx="2"/>
            <a:endCxn id="53" idx="5"/>
          </p:cNvCxnSpPr>
          <p:nvPr/>
        </p:nvCxnSpPr>
        <p:spPr>
          <a:xfrm flipH="1" flipV="1">
            <a:off x="4367168" y="3587893"/>
            <a:ext cx="483880" cy="52993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 Verbindung mit Pfeil 50"/>
          <p:cNvCxnSpPr>
            <a:stCxn id="66" idx="6"/>
            <a:endCxn id="69" idx="3"/>
          </p:cNvCxnSpPr>
          <p:nvPr/>
        </p:nvCxnSpPr>
        <p:spPr>
          <a:xfrm flipV="1">
            <a:off x="4959048" y="3587134"/>
            <a:ext cx="1564000" cy="530695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uppieren 51"/>
          <p:cNvGrpSpPr/>
          <p:nvPr/>
        </p:nvGrpSpPr>
        <p:grpSpPr>
          <a:xfrm>
            <a:off x="4211984" y="3439507"/>
            <a:ext cx="216000" cy="216000"/>
            <a:chOff x="3371218" y="1618577"/>
            <a:chExt cx="216000" cy="216000"/>
          </a:xfrm>
        </p:grpSpPr>
        <p:sp>
          <p:nvSpPr>
            <p:cNvPr id="53" name="Ellipse 52"/>
            <p:cNvSpPr/>
            <p:nvPr/>
          </p:nvSpPr>
          <p:spPr>
            <a:xfrm>
              <a:off x="3434218" y="1674779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4" name="Rechteck 53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5" name="Gruppieren 64"/>
          <p:cNvGrpSpPr/>
          <p:nvPr/>
        </p:nvGrpSpPr>
        <p:grpSpPr>
          <a:xfrm>
            <a:off x="4788048" y="3997531"/>
            <a:ext cx="216000" cy="216000"/>
            <a:chOff x="2422184" y="1618577"/>
            <a:chExt cx="216000" cy="216000"/>
          </a:xfrm>
        </p:grpSpPr>
        <p:sp>
          <p:nvSpPr>
            <p:cNvPr id="66" name="Ellipse 65"/>
            <p:cNvSpPr/>
            <p:nvPr/>
          </p:nvSpPr>
          <p:spPr>
            <a:xfrm>
              <a:off x="2485184" y="1684875"/>
              <a:ext cx="108000" cy="1080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" name="Rechteck 66"/>
            <p:cNvSpPr/>
            <p:nvPr/>
          </p:nvSpPr>
          <p:spPr>
            <a:xfrm>
              <a:off x="2422184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8" name="Gruppieren 67"/>
          <p:cNvGrpSpPr/>
          <p:nvPr/>
        </p:nvGrpSpPr>
        <p:grpSpPr>
          <a:xfrm>
            <a:off x="6444232" y="3431950"/>
            <a:ext cx="216000" cy="216000"/>
            <a:chOff x="3371218" y="1618577"/>
            <a:chExt cx="216000" cy="216000"/>
          </a:xfrm>
        </p:grpSpPr>
        <p:sp>
          <p:nvSpPr>
            <p:cNvPr id="69" name="Ellipse 68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" name="Rechteck 69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1" name="Gruppieren 70"/>
          <p:cNvGrpSpPr/>
          <p:nvPr/>
        </p:nvGrpSpPr>
        <p:grpSpPr>
          <a:xfrm>
            <a:off x="4867613" y="2341323"/>
            <a:ext cx="216000" cy="216000"/>
            <a:chOff x="3371218" y="1618577"/>
            <a:chExt cx="216000" cy="216000"/>
          </a:xfrm>
        </p:grpSpPr>
        <p:sp>
          <p:nvSpPr>
            <p:cNvPr id="72" name="Ellipse 71"/>
            <p:cNvSpPr/>
            <p:nvPr/>
          </p:nvSpPr>
          <p:spPr>
            <a:xfrm>
              <a:off x="3426661" y="1674020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Rechteck 72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74" name="Gerade Verbindung mit Pfeil 73"/>
          <p:cNvCxnSpPr>
            <a:stCxn id="76" idx="6"/>
            <a:endCxn id="53" idx="2"/>
          </p:cNvCxnSpPr>
          <p:nvPr/>
        </p:nvCxnSpPr>
        <p:spPr>
          <a:xfrm>
            <a:off x="2438744" y="3548950"/>
            <a:ext cx="1836240" cy="75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uppieren 74"/>
          <p:cNvGrpSpPr/>
          <p:nvPr/>
        </p:nvGrpSpPr>
        <p:grpSpPr>
          <a:xfrm>
            <a:off x="2267744" y="3431950"/>
            <a:ext cx="216000" cy="216000"/>
            <a:chOff x="3371218" y="1618577"/>
            <a:chExt cx="216000" cy="216000"/>
          </a:xfrm>
        </p:grpSpPr>
        <p:sp>
          <p:nvSpPr>
            <p:cNvPr id="76" name="Ellipse 75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" name="Rechteck 76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88" name="Runde Klammer links 87"/>
          <p:cNvSpPr/>
          <p:nvPr/>
        </p:nvSpPr>
        <p:spPr>
          <a:xfrm rot="16964016">
            <a:off x="3234272" y="2919600"/>
            <a:ext cx="664520" cy="2556347"/>
          </a:xfrm>
          <a:prstGeom prst="leftBracket">
            <a:avLst>
              <a:gd name="adj" fmla="val 632034"/>
            </a:avLst>
          </a:prstGeom>
          <a:ln w="12700">
            <a:solidFill>
              <a:srgbClr val="FF0000"/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92" name="Gruppieren 91"/>
          <p:cNvGrpSpPr/>
          <p:nvPr/>
        </p:nvGrpSpPr>
        <p:grpSpPr>
          <a:xfrm>
            <a:off x="4866068" y="2340039"/>
            <a:ext cx="216000" cy="216000"/>
            <a:chOff x="3371218" y="1618577"/>
            <a:chExt cx="216000" cy="216000"/>
          </a:xfrm>
        </p:grpSpPr>
        <p:sp>
          <p:nvSpPr>
            <p:cNvPr id="93" name="Ellipse 92"/>
            <p:cNvSpPr/>
            <p:nvPr/>
          </p:nvSpPr>
          <p:spPr>
            <a:xfrm>
              <a:off x="3426661" y="1674020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" name="Rechteck 93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9" name="Gruppieren 28"/>
          <p:cNvGrpSpPr/>
          <p:nvPr/>
        </p:nvGrpSpPr>
        <p:grpSpPr>
          <a:xfrm>
            <a:off x="4860056" y="1500814"/>
            <a:ext cx="216000" cy="216000"/>
            <a:chOff x="3371218" y="1618577"/>
            <a:chExt cx="216000" cy="216000"/>
          </a:xfrm>
        </p:grpSpPr>
        <p:sp>
          <p:nvSpPr>
            <p:cNvPr id="30" name="Ellipse 29"/>
            <p:cNvSpPr/>
            <p:nvPr/>
          </p:nvSpPr>
          <p:spPr>
            <a:xfrm>
              <a:off x="3426661" y="1674020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31" name="Rechteck 30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</p:grpSp>
      <p:cxnSp>
        <p:nvCxnSpPr>
          <p:cNvPr id="32" name="Gerade Verbindung mit Pfeil 31"/>
          <p:cNvCxnSpPr>
            <a:stCxn id="30" idx="4"/>
          </p:cNvCxnSpPr>
          <p:nvPr/>
        </p:nvCxnSpPr>
        <p:spPr>
          <a:xfrm>
            <a:off x="4969499" y="1664257"/>
            <a:ext cx="24" cy="74853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mit Pfeil 57"/>
          <p:cNvCxnSpPr/>
          <p:nvPr/>
        </p:nvCxnSpPr>
        <p:spPr>
          <a:xfrm flipV="1">
            <a:off x="2422928" y="2450766"/>
            <a:ext cx="2500128" cy="10600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924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Identifiability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Indirect</a:t>
            </a:r>
            <a:r>
              <a:rPr lang="de-DE" dirty="0" smtClean="0"/>
              <a:t> </a:t>
            </a:r>
            <a:r>
              <a:rPr lang="de-DE" dirty="0" err="1" smtClean="0"/>
              <a:t>Effect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16</a:t>
            </a:fld>
            <a:endParaRPr lang="de-DE"/>
          </a:p>
        </p:txBody>
      </p:sp>
      <p:cxnSp>
        <p:nvCxnSpPr>
          <p:cNvPr id="5" name="Gerade Verbindung mit Pfeil 4"/>
          <p:cNvCxnSpPr>
            <a:stCxn id="11" idx="6"/>
            <a:endCxn id="17" idx="2"/>
          </p:cNvCxnSpPr>
          <p:nvPr/>
        </p:nvCxnSpPr>
        <p:spPr>
          <a:xfrm flipV="1">
            <a:off x="4382984" y="3548950"/>
            <a:ext cx="2124248" cy="75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/>
          <p:cNvCxnSpPr>
            <a:stCxn id="20" idx="2"/>
            <a:endCxn id="11" idx="7"/>
          </p:cNvCxnSpPr>
          <p:nvPr/>
        </p:nvCxnSpPr>
        <p:spPr>
          <a:xfrm flipH="1">
            <a:off x="4367168" y="2458323"/>
            <a:ext cx="555888" cy="1053202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stCxn id="20" idx="6"/>
            <a:endCxn id="17" idx="1"/>
          </p:cNvCxnSpPr>
          <p:nvPr/>
        </p:nvCxnSpPr>
        <p:spPr>
          <a:xfrm>
            <a:off x="5031056" y="2458323"/>
            <a:ext cx="1491992" cy="1052443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stCxn id="14" idx="2"/>
            <a:endCxn id="11" idx="5"/>
          </p:cNvCxnSpPr>
          <p:nvPr/>
        </p:nvCxnSpPr>
        <p:spPr>
          <a:xfrm flipH="1" flipV="1">
            <a:off x="4367168" y="3587893"/>
            <a:ext cx="483880" cy="52993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>
            <a:stCxn id="14" idx="6"/>
            <a:endCxn id="17" idx="3"/>
          </p:cNvCxnSpPr>
          <p:nvPr/>
        </p:nvCxnSpPr>
        <p:spPr>
          <a:xfrm flipV="1">
            <a:off x="4959048" y="3587134"/>
            <a:ext cx="1564000" cy="53069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pieren 9"/>
          <p:cNvGrpSpPr/>
          <p:nvPr/>
        </p:nvGrpSpPr>
        <p:grpSpPr>
          <a:xfrm>
            <a:off x="4211984" y="3432709"/>
            <a:ext cx="216000" cy="216000"/>
            <a:chOff x="3371218" y="1618577"/>
            <a:chExt cx="216000" cy="216000"/>
          </a:xfrm>
        </p:grpSpPr>
        <p:sp>
          <p:nvSpPr>
            <p:cNvPr id="11" name="Ellipse 10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3" name="Gruppieren 12"/>
          <p:cNvGrpSpPr/>
          <p:nvPr/>
        </p:nvGrpSpPr>
        <p:grpSpPr>
          <a:xfrm>
            <a:off x="4788048" y="3997531"/>
            <a:ext cx="216000" cy="216000"/>
            <a:chOff x="2422184" y="1618577"/>
            <a:chExt cx="216000" cy="216000"/>
          </a:xfrm>
        </p:grpSpPr>
        <p:sp>
          <p:nvSpPr>
            <p:cNvPr id="14" name="Ellipse 13"/>
            <p:cNvSpPr/>
            <p:nvPr/>
          </p:nvSpPr>
          <p:spPr>
            <a:xfrm>
              <a:off x="2485184" y="1684875"/>
              <a:ext cx="108000" cy="1080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/>
            <p:cNvSpPr/>
            <p:nvPr/>
          </p:nvSpPr>
          <p:spPr>
            <a:xfrm>
              <a:off x="2422184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6" name="Gruppieren 15"/>
          <p:cNvGrpSpPr/>
          <p:nvPr/>
        </p:nvGrpSpPr>
        <p:grpSpPr>
          <a:xfrm>
            <a:off x="6444232" y="3431950"/>
            <a:ext cx="216000" cy="216000"/>
            <a:chOff x="3371218" y="1618577"/>
            <a:chExt cx="216000" cy="216000"/>
          </a:xfrm>
        </p:grpSpPr>
        <p:sp>
          <p:nvSpPr>
            <p:cNvPr id="17" name="Ellipse 16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17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9" name="Gruppieren 18"/>
          <p:cNvGrpSpPr/>
          <p:nvPr/>
        </p:nvGrpSpPr>
        <p:grpSpPr>
          <a:xfrm>
            <a:off x="4860056" y="2341323"/>
            <a:ext cx="216000" cy="216000"/>
            <a:chOff x="3371218" y="1618577"/>
            <a:chExt cx="216000" cy="216000"/>
          </a:xfrm>
        </p:grpSpPr>
        <p:sp>
          <p:nvSpPr>
            <p:cNvPr id="20" name="Ellipse 19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2" name="Gerade Verbindung mit Pfeil 21"/>
          <p:cNvCxnSpPr>
            <a:stCxn id="24" idx="6"/>
            <a:endCxn id="11" idx="2"/>
          </p:cNvCxnSpPr>
          <p:nvPr/>
        </p:nvCxnSpPr>
        <p:spPr>
          <a:xfrm>
            <a:off x="2438744" y="3548950"/>
            <a:ext cx="1836240" cy="75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uppieren 22"/>
          <p:cNvGrpSpPr/>
          <p:nvPr/>
        </p:nvGrpSpPr>
        <p:grpSpPr>
          <a:xfrm>
            <a:off x="2267744" y="3431950"/>
            <a:ext cx="216000" cy="216000"/>
            <a:chOff x="3371218" y="1618577"/>
            <a:chExt cx="216000" cy="216000"/>
          </a:xfrm>
        </p:grpSpPr>
        <p:sp>
          <p:nvSpPr>
            <p:cNvPr id="24" name="Ellipse 23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Rechteck 24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46" name="Gerade Verbindung mit Pfeil 45"/>
          <p:cNvCxnSpPr>
            <a:stCxn id="49" idx="6"/>
            <a:endCxn id="20" idx="2"/>
          </p:cNvCxnSpPr>
          <p:nvPr/>
        </p:nvCxnSpPr>
        <p:spPr>
          <a:xfrm flipV="1">
            <a:off x="3518864" y="2458323"/>
            <a:ext cx="1404192" cy="57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mit Pfeil 46"/>
          <p:cNvCxnSpPr>
            <a:stCxn id="49" idx="5"/>
            <a:endCxn id="11" idx="1"/>
          </p:cNvCxnSpPr>
          <p:nvPr/>
        </p:nvCxnSpPr>
        <p:spPr>
          <a:xfrm>
            <a:off x="3503048" y="2497082"/>
            <a:ext cx="787752" cy="1014443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uppieren 47"/>
          <p:cNvGrpSpPr/>
          <p:nvPr/>
        </p:nvGrpSpPr>
        <p:grpSpPr>
          <a:xfrm>
            <a:off x="3347864" y="2338600"/>
            <a:ext cx="216000" cy="216000"/>
            <a:chOff x="2422184" y="1618577"/>
            <a:chExt cx="216000" cy="216000"/>
          </a:xfrm>
        </p:grpSpPr>
        <p:sp>
          <p:nvSpPr>
            <p:cNvPr id="49" name="Ellipse 48"/>
            <p:cNvSpPr/>
            <p:nvPr/>
          </p:nvSpPr>
          <p:spPr>
            <a:xfrm>
              <a:off x="2485184" y="1684875"/>
              <a:ext cx="108000" cy="1080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0" name="Rechteck 49"/>
            <p:cNvSpPr/>
            <p:nvPr/>
          </p:nvSpPr>
          <p:spPr>
            <a:xfrm>
              <a:off x="2422184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63" name="Gerade Verbindung mit Pfeil 62"/>
          <p:cNvCxnSpPr>
            <a:stCxn id="66" idx="2"/>
            <a:endCxn id="20" idx="6"/>
          </p:cNvCxnSpPr>
          <p:nvPr/>
        </p:nvCxnSpPr>
        <p:spPr>
          <a:xfrm flipH="1" flipV="1">
            <a:off x="5031056" y="2458323"/>
            <a:ext cx="1463296" cy="551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mit Pfeil 63"/>
          <p:cNvCxnSpPr>
            <a:stCxn id="66" idx="4"/>
            <a:endCxn id="17" idx="0"/>
          </p:cNvCxnSpPr>
          <p:nvPr/>
        </p:nvCxnSpPr>
        <p:spPr>
          <a:xfrm>
            <a:off x="6548352" y="2512874"/>
            <a:ext cx="12880" cy="982076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uppieren 64"/>
          <p:cNvGrpSpPr/>
          <p:nvPr/>
        </p:nvGrpSpPr>
        <p:grpSpPr>
          <a:xfrm>
            <a:off x="6431352" y="2338576"/>
            <a:ext cx="216000" cy="216000"/>
            <a:chOff x="2422184" y="1618577"/>
            <a:chExt cx="216000" cy="216000"/>
          </a:xfrm>
        </p:grpSpPr>
        <p:sp>
          <p:nvSpPr>
            <p:cNvPr id="66" name="Ellipse 65"/>
            <p:cNvSpPr/>
            <p:nvPr/>
          </p:nvSpPr>
          <p:spPr>
            <a:xfrm>
              <a:off x="2485184" y="1684875"/>
              <a:ext cx="108000" cy="1080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" name="Rechteck 66"/>
            <p:cNvSpPr/>
            <p:nvPr/>
          </p:nvSpPr>
          <p:spPr>
            <a:xfrm>
              <a:off x="2422184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8" name="Gruppieren 77"/>
          <p:cNvGrpSpPr/>
          <p:nvPr/>
        </p:nvGrpSpPr>
        <p:grpSpPr>
          <a:xfrm>
            <a:off x="4228538" y="3440950"/>
            <a:ext cx="216000" cy="216000"/>
            <a:chOff x="3386332" y="1626134"/>
            <a:chExt cx="216000" cy="216000"/>
          </a:xfrm>
        </p:grpSpPr>
        <p:sp>
          <p:nvSpPr>
            <p:cNvPr id="79" name="Ellipse 78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Rechteck 79"/>
            <p:cNvSpPr/>
            <p:nvPr/>
          </p:nvSpPr>
          <p:spPr>
            <a:xfrm>
              <a:off x="3386332" y="1626134"/>
              <a:ext cx="216000" cy="216000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81" name="Runde Klammer links 80"/>
          <p:cNvSpPr/>
          <p:nvPr/>
        </p:nvSpPr>
        <p:spPr>
          <a:xfrm rot="19174423">
            <a:off x="3562579" y="2444183"/>
            <a:ext cx="658779" cy="2184080"/>
          </a:xfrm>
          <a:prstGeom prst="leftBracket">
            <a:avLst>
              <a:gd name="adj" fmla="val 632034"/>
            </a:avLst>
          </a:prstGeom>
          <a:ln w="12700">
            <a:solidFill>
              <a:schemeClr val="tx1"/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6" name="Ellipse 85"/>
          <p:cNvSpPr/>
          <p:nvPr/>
        </p:nvSpPr>
        <p:spPr>
          <a:xfrm>
            <a:off x="4274984" y="3497138"/>
            <a:ext cx="108000" cy="108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197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Lessons</a:t>
            </a:r>
            <a:r>
              <a:rPr lang="de-DE" dirty="0" smtClean="0"/>
              <a:t> </a:t>
            </a:r>
            <a:r>
              <a:rPr lang="de-DE" dirty="0" err="1" smtClean="0"/>
              <a:t>Learned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400" dirty="0"/>
              <a:t>IV </a:t>
            </a:r>
            <a:r>
              <a:rPr lang="de-DE" sz="2400" dirty="0" err="1"/>
              <a:t>can</a:t>
            </a:r>
            <a:r>
              <a:rPr lang="de-DE" sz="2400" dirty="0"/>
              <a:t> </a:t>
            </a:r>
            <a:r>
              <a:rPr lang="de-DE" sz="2400" dirty="0" err="1"/>
              <a:t>help</a:t>
            </a:r>
            <a:r>
              <a:rPr lang="de-DE" sz="2400" dirty="0"/>
              <a:t> </a:t>
            </a:r>
            <a:r>
              <a:rPr lang="de-DE" sz="2400" dirty="0" err="1"/>
              <a:t>identify</a:t>
            </a:r>
            <a:r>
              <a:rPr lang="de-DE" sz="2400" dirty="0"/>
              <a:t> </a:t>
            </a:r>
            <a:r>
              <a:rPr lang="de-DE" sz="2400" i="1" dirty="0"/>
              <a:t>total </a:t>
            </a:r>
            <a:r>
              <a:rPr lang="de-DE" sz="2400" i="1" dirty="0" err="1"/>
              <a:t>causal</a:t>
            </a:r>
            <a:r>
              <a:rPr lang="de-DE" sz="2400" i="1" dirty="0"/>
              <a:t> </a:t>
            </a:r>
            <a:r>
              <a:rPr lang="de-DE" sz="2400" i="1" dirty="0" err="1"/>
              <a:t>effects</a:t>
            </a:r>
            <a:r>
              <a:rPr lang="de-DE" sz="2400" i="1" dirty="0"/>
              <a:t> </a:t>
            </a:r>
            <a:r>
              <a:rPr lang="de-DE" sz="2400" dirty="0"/>
              <a:t>in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presence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endParaRPr lang="de-DE" sz="2400" dirty="0" smtClean="0"/>
          </a:p>
          <a:p>
            <a:pPr lvl="1"/>
            <a:r>
              <a:rPr lang="de-DE" sz="2200" dirty="0" err="1" smtClean="0"/>
              <a:t>confounders</a:t>
            </a:r>
            <a:r>
              <a:rPr lang="de-DE" sz="2200" dirty="0" smtClean="0"/>
              <a:t> </a:t>
            </a:r>
          </a:p>
          <a:p>
            <a:pPr lvl="1"/>
            <a:r>
              <a:rPr lang="de-DE" sz="2200" dirty="0" err="1" smtClean="0"/>
              <a:t>reverse</a:t>
            </a:r>
            <a:r>
              <a:rPr lang="de-DE" sz="2200" dirty="0" smtClean="0"/>
              <a:t> </a:t>
            </a:r>
            <a:r>
              <a:rPr lang="de-DE" sz="2200" dirty="0" err="1" smtClean="0"/>
              <a:t>causality</a:t>
            </a:r>
            <a:endParaRPr lang="de-DE" sz="2200" dirty="0" smtClean="0"/>
          </a:p>
          <a:p>
            <a:pPr lvl="1"/>
            <a:r>
              <a:rPr lang="de-DE" sz="2200" dirty="0" err="1"/>
              <a:t>mediatiors</a:t>
            </a:r>
            <a:r>
              <a:rPr lang="de-DE" sz="2200" dirty="0"/>
              <a:t> </a:t>
            </a:r>
            <a:r>
              <a:rPr lang="de-DE" sz="2200" dirty="0" err="1"/>
              <a:t>correlated</a:t>
            </a:r>
            <a:r>
              <a:rPr lang="de-DE" sz="2200" dirty="0"/>
              <a:t> </a:t>
            </a:r>
            <a:r>
              <a:rPr lang="de-DE" sz="2200" dirty="0" err="1"/>
              <a:t>to</a:t>
            </a:r>
            <a:r>
              <a:rPr lang="de-DE" sz="2200" dirty="0"/>
              <a:t> </a:t>
            </a:r>
            <a:r>
              <a:rPr lang="de-DE" sz="2200" dirty="0" err="1"/>
              <a:t>the</a:t>
            </a:r>
            <a:r>
              <a:rPr lang="de-DE" sz="2200" dirty="0"/>
              <a:t> </a:t>
            </a:r>
            <a:r>
              <a:rPr lang="de-DE" sz="2200" dirty="0" err="1" smtClean="0"/>
              <a:t>error</a:t>
            </a:r>
            <a:r>
              <a:rPr lang="de-DE" sz="2200" dirty="0" smtClean="0"/>
              <a:t> </a:t>
            </a:r>
            <a:r>
              <a:rPr lang="de-DE" sz="2200" dirty="0" err="1"/>
              <a:t>of</a:t>
            </a:r>
            <a:r>
              <a:rPr lang="de-DE" sz="2200" dirty="0"/>
              <a:t> </a:t>
            </a:r>
            <a:r>
              <a:rPr lang="de-DE" sz="2200" dirty="0" err="1" smtClean="0"/>
              <a:t>the</a:t>
            </a:r>
            <a:r>
              <a:rPr lang="de-DE" sz="2200" dirty="0" smtClean="0"/>
              <a:t> </a:t>
            </a:r>
            <a:r>
              <a:rPr lang="de-DE" sz="2200" dirty="0" err="1" smtClean="0"/>
              <a:t>treatment</a:t>
            </a:r>
            <a:r>
              <a:rPr lang="de-DE" sz="2200" dirty="0" smtClean="0"/>
              <a:t> </a:t>
            </a: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667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Lessons</a:t>
            </a:r>
            <a:r>
              <a:rPr lang="de-DE" dirty="0"/>
              <a:t> </a:t>
            </a:r>
            <a:r>
              <a:rPr lang="de-DE" dirty="0" err="1"/>
              <a:t>Learned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18</a:t>
            </a:fld>
            <a:endParaRPr lang="de-DE"/>
          </a:p>
        </p:txBody>
      </p:sp>
      <p:cxnSp>
        <p:nvCxnSpPr>
          <p:cNvPr id="4" name="Gerade Verbindung mit Pfeil 3"/>
          <p:cNvCxnSpPr/>
          <p:nvPr/>
        </p:nvCxnSpPr>
        <p:spPr>
          <a:xfrm flipV="1">
            <a:off x="262688" y="2450766"/>
            <a:ext cx="2500128" cy="10600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mit Pfeil 4"/>
          <p:cNvCxnSpPr>
            <a:stCxn id="11" idx="6"/>
          </p:cNvCxnSpPr>
          <p:nvPr/>
        </p:nvCxnSpPr>
        <p:spPr>
          <a:xfrm flipV="1">
            <a:off x="2222744" y="3548950"/>
            <a:ext cx="2124248" cy="759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/>
          <p:cNvCxnSpPr>
            <a:stCxn id="20" idx="2"/>
            <a:endCxn id="11" idx="7"/>
          </p:cNvCxnSpPr>
          <p:nvPr/>
        </p:nvCxnSpPr>
        <p:spPr>
          <a:xfrm flipH="1">
            <a:off x="2206928" y="2458323"/>
            <a:ext cx="555888" cy="1053202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stCxn id="20" idx="6"/>
          </p:cNvCxnSpPr>
          <p:nvPr/>
        </p:nvCxnSpPr>
        <p:spPr>
          <a:xfrm>
            <a:off x="2870816" y="2458323"/>
            <a:ext cx="1491992" cy="1052443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stCxn id="14" idx="2"/>
            <a:endCxn id="11" idx="5"/>
          </p:cNvCxnSpPr>
          <p:nvPr/>
        </p:nvCxnSpPr>
        <p:spPr>
          <a:xfrm flipH="1" flipV="1">
            <a:off x="2206928" y="3587893"/>
            <a:ext cx="483880" cy="52993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>
            <a:stCxn id="14" idx="6"/>
          </p:cNvCxnSpPr>
          <p:nvPr/>
        </p:nvCxnSpPr>
        <p:spPr>
          <a:xfrm flipV="1">
            <a:off x="2798808" y="3587134"/>
            <a:ext cx="1564000" cy="53069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pieren 9"/>
          <p:cNvGrpSpPr/>
          <p:nvPr/>
        </p:nvGrpSpPr>
        <p:grpSpPr>
          <a:xfrm>
            <a:off x="2051744" y="3432709"/>
            <a:ext cx="216000" cy="216000"/>
            <a:chOff x="3371218" y="1618577"/>
            <a:chExt cx="216000" cy="216000"/>
          </a:xfrm>
        </p:grpSpPr>
        <p:sp>
          <p:nvSpPr>
            <p:cNvPr id="11" name="Ellipse 10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3" name="Gruppieren 12"/>
          <p:cNvGrpSpPr/>
          <p:nvPr/>
        </p:nvGrpSpPr>
        <p:grpSpPr>
          <a:xfrm>
            <a:off x="2627808" y="3997531"/>
            <a:ext cx="216000" cy="216000"/>
            <a:chOff x="2422184" y="1618577"/>
            <a:chExt cx="216000" cy="216000"/>
          </a:xfrm>
        </p:grpSpPr>
        <p:sp>
          <p:nvSpPr>
            <p:cNvPr id="14" name="Ellipse 13"/>
            <p:cNvSpPr/>
            <p:nvPr/>
          </p:nvSpPr>
          <p:spPr>
            <a:xfrm>
              <a:off x="2485184" y="1684875"/>
              <a:ext cx="108000" cy="1080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/>
            <p:cNvSpPr/>
            <p:nvPr/>
          </p:nvSpPr>
          <p:spPr>
            <a:xfrm>
              <a:off x="2422184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6" name="Gruppieren 15"/>
          <p:cNvGrpSpPr/>
          <p:nvPr/>
        </p:nvGrpSpPr>
        <p:grpSpPr>
          <a:xfrm>
            <a:off x="4283992" y="3431950"/>
            <a:ext cx="216000" cy="216000"/>
            <a:chOff x="3371218" y="1618577"/>
            <a:chExt cx="216000" cy="216000"/>
          </a:xfrm>
        </p:grpSpPr>
        <p:sp>
          <p:nvSpPr>
            <p:cNvPr id="17" name="Ellipse 16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17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9" name="Gruppieren 18"/>
          <p:cNvGrpSpPr/>
          <p:nvPr/>
        </p:nvGrpSpPr>
        <p:grpSpPr>
          <a:xfrm>
            <a:off x="2699816" y="2341323"/>
            <a:ext cx="216000" cy="216000"/>
            <a:chOff x="3371218" y="1618577"/>
            <a:chExt cx="216000" cy="216000"/>
          </a:xfrm>
        </p:grpSpPr>
        <p:sp>
          <p:nvSpPr>
            <p:cNvPr id="20" name="Ellipse 19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2" name="Gerade Verbindung mit Pfeil 21"/>
          <p:cNvCxnSpPr>
            <a:stCxn id="24" idx="6"/>
            <a:endCxn id="11" idx="2"/>
          </p:cNvCxnSpPr>
          <p:nvPr/>
        </p:nvCxnSpPr>
        <p:spPr>
          <a:xfrm>
            <a:off x="278504" y="3548950"/>
            <a:ext cx="1836240" cy="75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uppieren 22"/>
          <p:cNvGrpSpPr/>
          <p:nvPr/>
        </p:nvGrpSpPr>
        <p:grpSpPr>
          <a:xfrm>
            <a:off x="107504" y="3431950"/>
            <a:ext cx="216000" cy="216000"/>
            <a:chOff x="3371218" y="1618577"/>
            <a:chExt cx="216000" cy="216000"/>
          </a:xfrm>
        </p:grpSpPr>
        <p:sp>
          <p:nvSpPr>
            <p:cNvPr id="24" name="Ellipse 23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Rechteck 24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6" name="Gerade Verbindung mit Pfeil 25"/>
          <p:cNvCxnSpPr>
            <a:stCxn id="29" idx="6"/>
            <a:endCxn id="20" idx="2"/>
          </p:cNvCxnSpPr>
          <p:nvPr/>
        </p:nvCxnSpPr>
        <p:spPr>
          <a:xfrm flipV="1">
            <a:off x="1358624" y="2458323"/>
            <a:ext cx="1404192" cy="57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/>
          <p:cNvCxnSpPr>
            <a:stCxn id="29" idx="5"/>
            <a:endCxn id="11" idx="1"/>
          </p:cNvCxnSpPr>
          <p:nvPr/>
        </p:nvCxnSpPr>
        <p:spPr>
          <a:xfrm>
            <a:off x="1342808" y="2497082"/>
            <a:ext cx="787752" cy="1014443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uppieren 27"/>
          <p:cNvGrpSpPr/>
          <p:nvPr/>
        </p:nvGrpSpPr>
        <p:grpSpPr>
          <a:xfrm>
            <a:off x="1187624" y="2338600"/>
            <a:ext cx="216000" cy="216000"/>
            <a:chOff x="2422184" y="1618577"/>
            <a:chExt cx="216000" cy="216000"/>
          </a:xfrm>
        </p:grpSpPr>
        <p:sp>
          <p:nvSpPr>
            <p:cNvPr id="29" name="Ellipse 28"/>
            <p:cNvSpPr/>
            <p:nvPr/>
          </p:nvSpPr>
          <p:spPr>
            <a:xfrm>
              <a:off x="2485184" y="1684875"/>
              <a:ext cx="108000" cy="1080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Rechteck 29"/>
            <p:cNvSpPr/>
            <p:nvPr/>
          </p:nvSpPr>
          <p:spPr>
            <a:xfrm>
              <a:off x="2422184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31" name="Gerade Verbindung mit Pfeil 30"/>
          <p:cNvCxnSpPr>
            <a:stCxn id="33" idx="2"/>
            <a:endCxn id="20" idx="6"/>
          </p:cNvCxnSpPr>
          <p:nvPr/>
        </p:nvCxnSpPr>
        <p:spPr>
          <a:xfrm flipH="1" flipV="1">
            <a:off x="2870816" y="2458323"/>
            <a:ext cx="1463296" cy="55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/>
          <p:cNvCxnSpPr>
            <a:stCxn id="33" idx="4"/>
          </p:cNvCxnSpPr>
          <p:nvPr/>
        </p:nvCxnSpPr>
        <p:spPr>
          <a:xfrm>
            <a:off x="4388112" y="2512874"/>
            <a:ext cx="12880" cy="98207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Ellipse 32"/>
          <p:cNvSpPr/>
          <p:nvPr/>
        </p:nvSpPr>
        <p:spPr>
          <a:xfrm>
            <a:off x="4334112" y="2404874"/>
            <a:ext cx="108000" cy="108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Ellipse 33"/>
          <p:cNvSpPr/>
          <p:nvPr/>
        </p:nvSpPr>
        <p:spPr>
          <a:xfrm>
            <a:off x="2116184" y="3496393"/>
            <a:ext cx="108000" cy="108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Ellipse 34"/>
          <p:cNvSpPr/>
          <p:nvPr/>
        </p:nvSpPr>
        <p:spPr>
          <a:xfrm>
            <a:off x="2114744" y="3497138"/>
            <a:ext cx="108000" cy="108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6" name="Gerade Verbindung mit Pfeil 35"/>
          <p:cNvCxnSpPr/>
          <p:nvPr/>
        </p:nvCxnSpPr>
        <p:spPr>
          <a:xfrm flipH="1" flipV="1">
            <a:off x="262688" y="3587134"/>
            <a:ext cx="1916507" cy="1394791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/>
          <p:cNvCxnSpPr/>
          <p:nvPr/>
        </p:nvCxnSpPr>
        <p:spPr>
          <a:xfrm flipV="1">
            <a:off x="2287195" y="3587134"/>
            <a:ext cx="2075613" cy="1394791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llipse 37"/>
          <p:cNvSpPr/>
          <p:nvPr/>
        </p:nvSpPr>
        <p:spPr>
          <a:xfrm>
            <a:off x="2181010" y="4927901"/>
            <a:ext cx="108000" cy="108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Rechteck 38"/>
          <p:cNvSpPr/>
          <p:nvPr/>
        </p:nvSpPr>
        <p:spPr>
          <a:xfrm>
            <a:off x="2705828" y="2340039"/>
            <a:ext cx="216000" cy="2160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0" name="Gerade Verbindung mit Pfeil 39"/>
          <p:cNvCxnSpPr>
            <a:stCxn id="44" idx="6"/>
            <a:endCxn id="47" idx="2"/>
          </p:cNvCxnSpPr>
          <p:nvPr/>
        </p:nvCxnSpPr>
        <p:spPr>
          <a:xfrm flipV="1">
            <a:off x="6480224" y="3548950"/>
            <a:ext cx="2124248" cy="75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mit Pfeil 40"/>
          <p:cNvCxnSpPr>
            <a:stCxn id="50" idx="2"/>
            <a:endCxn id="44" idx="7"/>
          </p:cNvCxnSpPr>
          <p:nvPr/>
        </p:nvCxnSpPr>
        <p:spPr>
          <a:xfrm flipH="1">
            <a:off x="6464408" y="2458323"/>
            <a:ext cx="555888" cy="1053202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mit Pfeil 41"/>
          <p:cNvCxnSpPr>
            <a:stCxn id="50" idx="6"/>
            <a:endCxn id="47" idx="1"/>
          </p:cNvCxnSpPr>
          <p:nvPr/>
        </p:nvCxnSpPr>
        <p:spPr>
          <a:xfrm>
            <a:off x="7128296" y="2458323"/>
            <a:ext cx="1491992" cy="1052443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uppieren 42"/>
          <p:cNvGrpSpPr/>
          <p:nvPr/>
        </p:nvGrpSpPr>
        <p:grpSpPr>
          <a:xfrm>
            <a:off x="6309224" y="3432709"/>
            <a:ext cx="216000" cy="216000"/>
            <a:chOff x="3371218" y="1618577"/>
            <a:chExt cx="216000" cy="216000"/>
          </a:xfrm>
        </p:grpSpPr>
        <p:sp>
          <p:nvSpPr>
            <p:cNvPr id="44" name="Ellipse 43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Rechteck 44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6" name="Gruppieren 45"/>
          <p:cNvGrpSpPr/>
          <p:nvPr/>
        </p:nvGrpSpPr>
        <p:grpSpPr>
          <a:xfrm>
            <a:off x="8541472" y="3431950"/>
            <a:ext cx="216000" cy="216000"/>
            <a:chOff x="3371218" y="1618577"/>
            <a:chExt cx="216000" cy="216000"/>
          </a:xfrm>
        </p:grpSpPr>
        <p:sp>
          <p:nvSpPr>
            <p:cNvPr id="47" name="Ellipse 46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" name="Rechteck 47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9" name="Gruppieren 48"/>
          <p:cNvGrpSpPr/>
          <p:nvPr/>
        </p:nvGrpSpPr>
        <p:grpSpPr>
          <a:xfrm>
            <a:off x="6957296" y="2341323"/>
            <a:ext cx="216000" cy="216000"/>
            <a:chOff x="3371218" y="1618577"/>
            <a:chExt cx="216000" cy="216000"/>
          </a:xfrm>
        </p:grpSpPr>
        <p:sp>
          <p:nvSpPr>
            <p:cNvPr id="50" name="Ellipse 49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" name="Rechteck 50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52" name="Gerade Verbindung mit Pfeil 51"/>
          <p:cNvCxnSpPr>
            <a:stCxn id="54" idx="2"/>
            <a:endCxn id="50" idx="6"/>
          </p:cNvCxnSpPr>
          <p:nvPr/>
        </p:nvCxnSpPr>
        <p:spPr>
          <a:xfrm flipH="1" flipV="1">
            <a:off x="7128296" y="2458323"/>
            <a:ext cx="1463296" cy="55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mit Pfeil 52"/>
          <p:cNvCxnSpPr>
            <a:stCxn id="54" idx="4"/>
            <a:endCxn id="47" idx="0"/>
          </p:cNvCxnSpPr>
          <p:nvPr/>
        </p:nvCxnSpPr>
        <p:spPr>
          <a:xfrm>
            <a:off x="8645592" y="2512874"/>
            <a:ext cx="12880" cy="98207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Ellipse 53"/>
          <p:cNvSpPr/>
          <p:nvPr/>
        </p:nvSpPr>
        <p:spPr>
          <a:xfrm>
            <a:off x="8591592" y="2404874"/>
            <a:ext cx="108000" cy="108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Ellipse 54"/>
          <p:cNvSpPr/>
          <p:nvPr/>
        </p:nvSpPr>
        <p:spPr>
          <a:xfrm>
            <a:off x="6373664" y="3496393"/>
            <a:ext cx="108000" cy="108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Ellipse 55"/>
          <p:cNvSpPr/>
          <p:nvPr/>
        </p:nvSpPr>
        <p:spPr>
          <a:xfrm>
            <a:off x="6372224" y="3497138"/>
            <a:ext cx="108000" cy="108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7" name="Gerade Verbindung mit Pfeil 56"/>
          <p:cNvCxnSpPr>
            <a:stCxn id="59" idx="2"/>
          </p:cNvCxnSpPr>
          <p:nvPr/>
        </p:nvCxnSpPr>
        <p:spPr>
          <a:xfrm flipH="1" flipV="1">
            <a:off x="6464408" y="3587893"/>
            <a:ext cx="483880" cy="529936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mit Pfeil 57"/>
          <p:cNvCxnSpPr>
            <a:stCxn id="59" idx="6"/>
          </p:cNvCxnSpPr>
          <p:nvPr/>
        </p:nvCxnSpPr>
        <p:spPr>
          <a:xfrm flipV="1">
            <a:off x="7056288" y="3587134"/>
            <a:ext cx="1564000" cy="530695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Ellipse 58"/>
          <p:cNvSpPr/>
          <p:nvPr/>
        </p:nvSpPr>
        <p:spPr>
          <a:xfrm>
            <a:off x="6948288" y="4063829"/>
            <a:ext cx="108000" cy="108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0" name="Gerade Verbindung mit Pfeil 59"/>
          <p:cNvCxnSpPr>
            <a:stCxn id="62" idx="6"/>
          </p:cNvCxnSpPr>
          <p:nvPr/>
        </p:nvCxnSpPr>
        <p:spPr>
          <a:xfrm flipV="1">
            <a:off x="5616104" y="2458323"/>
            <a:ext cx="1404192" cy="575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 Verbindung mit Pfeil 60"/>
          <p:cNvCxnSpPr>
            <a:stCxn id="62" idx="5"/>
          </p:cNvCxnSpPr>
          <p:nvPr/>
        </p:nvCxnSpPr>
        <p:spPr>
          <a:xfrm>
            <a:off x="5600288" y="2497082"/>
            <a:ext cx="787752" cy="1014443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Ellipse 61"/>
          <p:cNvSpPr/>
          <p:nvPr/>
        </p:nvSpPr>
        <p:spPr>
          <a:xfrm>
            <a:off x="5508104" y="2404898"/>
            <a:ext cx="108000" cy="108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Rechteck 62"/>
          <p:cNvSpPr/>
          <p:nvPr/>
        </p:nvSpPr>
        <p:spPr>
          <a:xfrm>
            <a:off x="6963308" y="2340039"/>
            <a:ext cx="216000" cy="21600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70" name="Gerade Verbindung mit Pfeil 69"/>
          <p:cNvCxnSpPr/>
          <p:nvPr/>
        </p:nvCxnSpPr>
        <p:spPr>
          <a:xfrm flipV="1">
            <a:off x="6480224" y="3547644"/>
            <a:ext cx="1973015" cy="2065"/>
          </a:xfrm>
          <a:prstGeom prst="straightConnector1">
            <a:avLst/>
          </a:prstGeom>
          <a:ln w="25400">
            <a:gradFill>
              <a:gsLst>
                <a:gs pos="0">
                  <a:srgbClr val="FF0000"/>
                </a:gs>
                <a:gs pos="100000">
                  <a:schemeClr val="tx1"/>
                </a:gs>
              </a:gsLst>
              <a:lin ang="0" scaled="0"/>
            </a:gra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mit Pfeil 70"/>
          <p:cNvCxnSpPr/>
          <p:nvPr/>
        </p:nvCxnSpPr>
        <p:spPr>
          <a:xfrm flipV="1">
            <a:off x="6464408" y="2497082"/>
            <a:ext cx="537880" cy="1014443"/>
          </a:xfrm>
          <a:prstGeom prst="straightConnector1">
            <a:avLst/>
          </a:prstGeom>
          <a:ln w="25400">
            <a:gradFill>
              <a:gsLst>
                <a:gs pos="0">
                  <a:srgbClr val="FF0000"/>
                </a:gs>
                <a:gs pos="100000">
                  <a:schemeClr val="tx1"/>
                </a:gs>
              </a:gsLst>
              <a:lin ang="0" scaled="0"/>
            </a:gra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Gerade Verbindung mit Pfeil 71"/>
          <p:cNvCxnSpPr/>
          <p:nvPr/>
        </p:nvCxnSpPr>
        <p:spPr>
          <a:xfrm>
            <a:off x="7179308" y="2491571"/>
            <a:ext cx="1177200" cy="828000"/>
          </a:xfrm>
          <a:prstGeom prst="straightConnector1">
            <a:avLst/>
          </a:prstGeom>
          <a:ln w="25400">
            <a:gradFill>
              <a:gsLst>
                <a:gs pos="0">
                  <a:srgbClr val="FF0000"/>
                </a:gs>
                <a:gs pos="100000">
                  <a:schemeClr val="tx1"/>
                </a:gs>
              </a:gsLst>
              <a:lin ang="5400000" scaled="0"/>
            </a:gra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feld 72"/>
          <p:cNvSpPr txBox="1"/>
          <p:nvPr/>
        </p:nvSpPr>
        <p:spPr>
          <a:xfrm>
            <a:off x="224504" y="1268760"/>
            <a:ext cx="4217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IV</a:t>
            </a:r>
            <a:endParaRPr lang="de-DE" dirty="0"/>
          </a:p>
        </p:txBody>
      </p:sp>
      <p:sp>
        <p:nvSpPr>
          <p:cNvPr id="74" name="Textfeld 73"/>
          <p:cNvSpPr txBox="1"/>
          <p:nvPr/>
        </p:nvSpPr>
        <p:spPr>
          <a:xfrm>
            <a:off x="4770016" y="1268760"/>
            <a:ext cx="4177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non-IV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110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59" grpId="0" animBg="1"/>
      <p:bldP spid="62" grpId="0" animBg="1"/>
      <p:bldP spid="6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Lessons</a:t>
            </a:r>
            <a:r>
              <a:rPr lang="de-DE" dirty="0" smtClean="0"/>
              <a:t> </a:t>
            </a:r>
            <a:r>
              <a:rPr lang="de-DE" dirty="0" err="1" smtClean="0"/>
              <a:t>Learned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400" dirty="0"/>
              <a:t>IV </a:t>
            </a:r>
            <a:r>
              <a:rPr lang="de-DE" sz="2400" dirty="0" err="1"/>
              <a:t>can</a:t>
            </a:r>
            <a:r>
              <a:rPr lang="de-DE" sz="2400" dirty="0"/>
              <a:t> </a:t>
            </a:r>
            <a:r>
              <a:rPr lang="de-DE" sz="2400" dirty="0" err="1"/>
              <a:t>help</a:t>
            </a:r>
            <a:r>
              <a:rPr lang="de-DE" sz="2400" dirty="0"/>
              <a:t> </a:t>
            </a:r>
            <a:r>
              <a:rPr lang="de-DE" sz="2400" dirty="0" err="1"/>
              <a:t>identify</a:t>
            </a:r>
            <a:r>
              <a:rPr lang="de-DE" sz="2400" dirty="0"/>
              <a:t> </a:t>
            </a:r>
            <a:r>
              <a:rPr lang="de-DE" sz="2400" i="1" dirty="0"/>
              <a:t>total </a:t>
            </a:r>
            <a:r>
              <a:rPr lang="de-DE" sz="2400" i="1" dirty="0" err="1"/>
              <a:t>causal</a:t>
            </a:r>
            <a:r>
              <a:rPr lang="de-DE" sz="2400" i="1" dirty="0"/>
              <a:t> </a:t>
            </a:r>
            <a:r>
              <a:rPr lang="de-DE" sz="2400" i="1" dirty="0" err="1"/>
              <a:t>effects</a:t>
            </a:r>
            <a:r>
              <a:rPr lang="de-DE" sz="2400" i="1" dirty="0"/>
              <a:t> </a:t>
            </a:r>
            <a:r>
              <a:rPr lang="de-DE" sz="2400" dirty="0"/>
              <a:t>in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presence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endParaRPr lang="de-DE" sz="2400" dirty="0" smtClean="0"/>
          </a:p>
          <a:p>
            <a:pPr lvl="1"/>
            <a:r>
              <a:rPr lang="de-DE" sz="2200" dirty="0" err="1" smtClean="0"/>
              <a:t>confounders</a:t>
            </a:r>
            <a:r>
              <a:rPr lang="de-DE" sz="2200" dirty="0" smtClean="0"/>
              <a:t> </a:t>
            </a:r>
          </a:p>
          <a:p>
            <a:pPr lvl="1"/>
            <a:r>
              <a:rPr lang="de-DE" sz="2200" dirty="0" err="1" smtClean="0"/>
              <a:t>reverse</a:t>
            </a:r>
            <a:r>
              <a:rPr lang="de-DE" sz="2200" dirty="0" smtClean="0"/>
              <a:t> </a:t>
            </a:r>
            <a:r>
              <a:rPr lang="de-DE" sz="2200" dirty="0" err="1" smtClean="0"/>
              <a:t>causality</a:t>
            </a:r>
            <a:endParaRPr lang="de-DE" sz="2200" dirty="0" smtClean="0"/>
          </a:p>
          <a:p>
            <a:pPr lvl="1"/>
            <a:r>
              <a:rPr lang="de-DE" sz="2200" dirty="0" err="1" smtClean="0"/>
              <a:t>mediators</a:t>
            </a:r>
            <a:r>
              <a:rPr lang="de-DE" sz="2200" dirty="0" smtClean="0"/>
              <a:t> </a:t>
            </a:r>
            <a:r>
              <a:rPr lang="de-DE" sz="2200" dirty="0" err="1"/>
              <a:t>correlated</a:t>
            </a:r>
            <a:r>
              <a:rPr lang="de-DE" sz="2200" dirty="0"/>
              <a:t> </a:t>
            </a:r>
            <a:r>
              <a:rPr lang="de-DE" sz="2200" dirty="0" err="1"/>
              <a:t>to</a:t>
            </a:r>
            <a:r>
              <a:rPr lang="de-DE" sz="2200" dirty="0"/>
              <a:t> </a:t>
            </a:r>
            <a:r>
              <a:rPr lang="de-DE" sz="2200" dirty="0" err="1"/>
              <a:t>the</a:t>
            </a:r>
            <a:r>
              <a:rPr lang="de-DE" sz="2200" dirty="0"/>
              <a:t> </a:t>
            </a:r>
            <a:r>
              <a:rPr lang="de-DE" sz="2200" dirty="0" err="1"/>
              <a:t>errors</a:t>
            </a:r>
            <a:r>
              <a:rPr lang="de-DE" sz="2200" dirty="0"/>
              <a:t> </a:t>
            </a:r>
            <a:r>
              <a:rPr lang="de-DE" sz="2200" dirty="0" err="1"/>
              <a:t>of</a:t>
            </a:r>
            <a:r>
              <a:rPr lang="de-DE" sz="2200" dirty="0"/>
              <a:t> </a:t>
            </a:r>
            <a:r>
              <a:rPr lang="de-DE" sz="2200" dirty="0" err="1"/>
              <a:t>treatment</a:t>
            </a:r>
            <a:r>
              <a:rPr lang="de-DE" sz="2200" dirty="0"/>
              <a:t> </a:t>
            </a:r>
            <a:r>
              <a:rPr lang="de-DE" sz="2200" dirty="0" err="1"/>
              <a:t>or</a:t>
            </a:r>
            <a:r>
              <a:rPr lang="de-DE" sz="2200" dirty="0"/>
              <a:t> </a:t>
            </a:r>
            <a:r>
              <a:rPr lang="de-DE" sz="2200" dirty="0" err="1"/>
              <a:t>oucome</a:t>
            </a:r>
            <a:r>
              <a:rPr lang="de-DE" sz="2200" dirty="0"/>
              <a:t> </a:t>
            </a:r>
            <a:endParaRPr lang="de-DE" sz="2200" dirty="0" smtClean="0"/>
          </a:p>
          <a:p>
            <a:r>
              <a:rPr lang="de-DE" sz="2400" dirty="0" smtClean="0"/>
              <a:t>In </a:t>
            </a:r>
            <a:r>
              <a:rPr lang="de-DE" sz="2400" dirty="0" err="1" smtClean="0"/>
              <a:t>case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doubt</a:t>
            </a:r>
            <a:r>
              <a:rPr lang="de-DE" sz="2400" dirty="0" smtClean="0"/>
              <a:t>:</a:t>
            </a:r>
          </a:p>
          <a:p>
            <a:pPr lvl="1"/>
            <a:r>
              <a:rPr lang="de-DE" sz="2000" dirty="0" smtClean="0"/>
              <a:t>Do </a:t>
            </a:r>
            <a:r>
              <a:rPr lang="de-DE" sz="2000" dirty="0" smtClean="0"/>
              <a:t>not </a:t>
            </a:r>
            <a:r>
              <a:rPr lang="de-DE" sz="2000" dirty="0" err="1" smtClean="0"/>
              <a:t>control</a:t>
            </a:r>
            <a:r>
              <a:rPr lang="de-DE" sz="2000" dirty="0" smtClean="0"/>
              <a:t> variables </a:t>
            </a:r>
            <a:r>
              <a:rPr lang="de-DE" sz="2000" dirty="0" err="1" smtClean="0"/>
              <a:t>that</a:t>
            </a:r>
            <a:r>
              <a:rPr lang="de-DE" sz="2000" dirty="0" smtClean="0"/>
              <a:t> </a:t>
            </a:r>
            <a:r>
              <a:rPr lang="de-DE" sz="2000" dirty="0" err="1" smtClean="0"/>
              <a:t>might</a:t>
            </a:r>
            <a:r>
              <a:rPr lang="de-DE" sz="2000" dirty="0" smtClean="0"/>
              <a:t> </a:t>
            </a:r>
            <a:r>
              <a:rPr lang="de-DE" sz="2000" dirty="0" err="1" smtClean="0"/>
              <a:t>be</a:t>
            </a:r>
            <a:r>
              <a:rPr lang="de-DE" sz="2000" dirty="0" smtClean="0"/>
              <a:t> </a:t>
            </a:r>
            <a:r>
              <a:rPr lang="de-DE" sz="2000" dirty="0" err="1" smtClean="0"/>
              <a:t>mediators</a:t>
            </a:r>
            <a:r>
              <a:rPr lang="de-DE" sz="2000" dirty="0" smtClean="0"/>
              <a:t> </a:t>
            </a:r>
            <a:r>
              <a:rPr lang="de-DE" sz="2000" i="1" dirty="0" err="1" smtClean="0"/>
              <a:t>or</a:t>
            </a:r>
            <a:r>
              <a:rPr lang="de-DE" sz="2000" dirty="0" smtClean="0"/>
              <a:t> </a:t>
            </a:r>
            <a:r>
              <a:rPr lang="de-DE" sz="2000" dirty="0" err="1" smtClean="0"/>
              <a:t>confounders</a:t>
            </a:r>
            <a:r>
              <a:rPr lang="de-DE" sz="2000" dirty="0" smtClean="0"/>
              <a:t>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treatment</a:t>
            </a:r>
            <a:r>
              <a:rPr lang="de-DE" sz="2000" dirty="0" smtClean="0"/>
              <a:t>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outcome</a:t>
            </a:r>
            <a:endParaRPr lang="de-DE" sz="2000" dirty="0" smtClean="0"/>
          </a:p>
          <a:p>
            <a:r>
              <a:rPr lang="de-DE" sz="2400" dirty="0" smtClean="0"/>
              <a:t>IV </a:t>
            </a:r>
            <a:r>
              <a:rPr lang="de-DE" sz="2400" dirty="0" err="1"/>
              <a:t>hardly</a:t>
            </a:r>
            <a:r>
              <a:rPr lang="de-DE" sz="2400" dirty="0"/>
              <a:t> </a:t>
            </a:r>
            <a:r>
              <a:rPr lang="de-DE" sz="2400" dirty="0" err="1"/>
              <a:t>relaxes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assumptions</a:t>
            </a:r>
            <a:r>
              <a:rPr lang="de-DE" sz="2400" dirty="0"/>
              <a:t> </a:t>
            </a:r>
            <a:r>
              <a:rPr lang="de-DE" sz="2400" dirty="0" err="1"/>
              <a:t>for</a:t>
            </a:r>
            <a:r>
              <a:rPr lang="de-DE" sz="2400" dirty="0"/>
              <a:t> </a:t>
            </a:r>
            <a:r>
              <a:rPr lang="de-DE" sz="2400" dirty="0" err="1"/>
              <a:t>identifying</a:t>
            </a:r>
            <a:r>
              <a:rPr lang="de-DE" sz="2400" dirty="0"/>
              <a:t> </a:t>
            </a:r>
            <a:r>
              <a:rPr lang="de-DE" sz="2400" dirty="0" err="1"/>
              <a:t>direct</a:t>
            </a:r>
            <a:r>
              <a:rPr lang="de-DE" sz="2400" dirty="0"/>
              <a:t> &amp; </a:t>
            </a:r>
            <a:r>
              <a:rPr lang="de-DE" sz="2400" dirty="0" err="1"/>
              <a:t>indirect</a:t>
            </a:r>
            <a:r>
              <a:rPr lang="de-DE" sz="2400" dirty="0"/>
              <a:t> </a:t>
            </a:r>
            <a:r>
              <a:rPr lang="de-DE" sz="2400" dirty="0" err="1"/>
              <a:t>causal</a:t>
            </a:r>
            <a:r>
              <a:rPr lang="de-DE" sz="2400" dirty="0"/>
              <a:t> </a:t>
            </a:r>
            <a:r>
              <a:rPr lang="de-DE" sz="2400" dirty="0" err="1"/>
              <a:t>effects</a:t>
            </a:r>
            <a:r>
              <a:rPr lang="de-DE" sz="2400" dirty="0"/>
              <a:t> (</a:t>
            </a:r>
            <a:r>
              <a:rPr lang="de-DE" sz="2400" dirty="0" err="1"/>
              <a:t>unless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mediator</a:t>
            </a:r>
            <a:r>
              <a:rPr lang="de-DE" sz="2400" dirty="0"/>
              <a:t> </a:t>
            </a:r>
            <a:r>
              <a:rPr lang="de-DE" sz="2400" dirty="0" err="1"/>
              <a:t>is</a:t>
            </a:r>
            <a:r>
              <a:rPr lang="de-DE" sz="2400" dirty="0"/>
              <a:t> also </a:t>
            </a:r>
            <a:r>
              <a:rPr lang="de-DE" sz="2400" dirty="0" err="1" smtClean="0"/>
              <a:t>instrumented</a:t>
            </a:r>
            <a:r>
              <a:rPr lang="de-DE" sz="2400" dirty="0" smtClean="0"/>
              <a:t>)</a:t>
            </a:r>
            <a:endParaRPr lang="de-DE" sz="2400" dirty="0"/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09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hteck 44"/>
          <p:cNvSpPr/>
          <p:nvPr/>
        </p:nvSpPr>
        <p:spPr>
          <a:xfrm>
            <a:off x="2705828" y="2347899"/>
            <a:ext cx="216000" cy="21600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Lessons</a:t>
            </a:r>
            <a:r>
              <a:rPr lang="de-DE" dirty="0"/>
              <a:t> </a:t>
            </a:r>
            <a:r>
              <a:rPr lang="de-DE" dirty="0" err="1"/>
              <a:t>Learned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20</a:t>
            </a:fld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2704554" y="2348904"/>
            <a:ext cx="216000" cy="216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" name="Gerade Verbindung mit Pfeil 4"/>
          <p:cNvCxnSpPr>
            <a:stCxn id="9" idx="6"/>
            <a:endCxn id="12" idx="2"/>
          </p:cNvCxnSpPr>
          <p:nvPr/>
        </p:nvCxnSpPr>
        <p:spPr>
          <a:xfrm flipV="1">
            <a:off x="2222744" y="3548950"/>
            <a:ext cx="2124248" cy="759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/>
          <p:cNvCxnSpPr>
            <a:stCxn id="15" idx="2"/>
            <a:endCxn id="9" idx="7"/>
          </p:cNvCxnSpPr>
          <p:nvPr/>
        </p:nvCxnSpPr>
        <p:spPr>
          <a:xfrm flipH="1">
            <a:off x="2206928" y="2458323"/>
            <a:ext cx="555888" cy="1053202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stCxn id="15" idx="6"/>
            <a:endCxn id="12" idx="1"/>
          </p:cNvCxnSpPr>
          <p:nvPr/>
        </p:nvCxnSpPr>
        <p:spPr>
          <a:xfrm>
            <a:off x="2870816" y="2458323"/>
            <a:ext cx="1491992" cy="1052443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uppieren 7"/>
          <p:cNvGrpSpPr/>
          <p:nvPr/>
        </p:nvGrpSpPr>
        <p:grpSpPr>
          <a:xfrm>
            <a:off x="2051744" y="3432709"/>
            <a:ext cx="216000" cy="216000"/>
            <a:chOff x="3371218" y="1618577"/>
            <a:chExt cx="216000" cy="216000"/>
          </a:xfrm>
        </p:grpSpPr>
        <p:sp>
          <p:nvSpPr>
            <p:cNvPr id="9" name="Ellipse 8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Rechteck 9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1" name="Gruppieren 10"/>
          <p:cNvGrpSpPr/>
          <p:nvPr/>
        </p:nvGrpSpPr>
        <p:grpSpPr>
          <a:xfrm>
            <a:off x="4283992" y="3431950"/>
            <a:ext cx="216000" cy="216000"/>
            <a:chOff x="3371218" y="1618577"/>
            <a:chExt cx="216000" cy="216000"/>
          </a:xfrm>
        </p:grpSpPr>
        <p:sp>
          <p:nvSpPr>
            <p:cNvPr id="12" name="Ellipse 11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Rechteck 12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4" name="Gruppieren 13"/>
          <p:cNvGrpSpPr/>
          <p:nvPr/>
        </p:nvGrpSpPr>
        <p:grpSpPr>
          <a:xfrm>
            <a:off x="2699816" y="2341323"/>
            <a:ext cx="216000" cy="216000"/>
            <a:chOff x="3371218" y="1618577"/>
            <a:chExt cx="216000" cy="216000"/>
          </a:xfrm>
        </p:grpSpPr>
        <p:sp>
          <p:nvSpPr>
            <p:cNvPr id="15" name="Ellipse 14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hteck 15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17" name="Gerade Verbindung mit Pfeil 16"/>
          <p:cNvCxnSpPr>
            <a:stCxn id="20" idx="6"/>
            <a:endCxn id="9" idx="2"/>
          </p:cNvCxnSpPr>
          <p:nvPr/>
        </p:nvCxnSpPr>
        <p:spPr>
          <a:xfrm>
            <a:off x="278504" y="3548950"/>
            <a:ext cx="1836240" cy="75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uppieren 17"/>
          <p:cNvGrpSpPr/>
          <p:nvPr/>
        </p:nvGrpSpPr>
        <p:grpSpPr>
          <a:xfrm>
            <a:off x="107504" y="3431950"/>
            <a:ext cx="216000" cy="216000"/>
            <a:chOff x="3371218" y="1618577"/>
            <a:chExt cx="216000" cy="216000"/>
          </a:xfrm>
        </p:grpSpPr>
        <p:sp>
          <p:nvSpPr>
            <p:cNvPr id="19" name="Rechteck 18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Ellipse 19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1" name="Ellipse 20"/>
          <p:cNvSpPr/>
          <p:nvPr/>
        </p:nvSpPr>
        <p:spPr>
          <a:xfrm>
            <a:off x="2116184" y="3496393"/>
            <a:ext cx="108000" cy="108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Ellipse 21"/>
          <p:cNvSpPr/>
          <p:nvPr/>
        </p:nvSpPr>
        <p:spPr>
          <a:xfrm>
            <a:off x="2114744" y="3497138"/>
            <a:ext cx="108000" cy="108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3" name="Gerade Verbindung mit Pfeil 22"/>
          <p:cNvCxnSpPr/>
          <p:nvPr/>
        </p:nvCxnSpPr>
        <p:spPr>
          <a:xfrm flipH="1" flipV="1">
            <a:off x="2206928" y="3587893"/>
            <a:ext cx="483880" cy="52993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/>
          <p:nvPr/>
        </p:nvCxnSpPr>
        <p:spPr>
          <a:xfrm flipV="1">
            <a:off x="2798808" y="3587134"/>
            <a:ext cx="1564000" cy="530695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 flipV="1">
            <a:off x="1358624" y="2458323"/>
            <a:ext cx="1404192" cy="575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>
            <a:off x="1342808" y="2497082"/>
            <a:ext cx="787752" cy="1014443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llipse 26"/>
          <p:cNvSpPr/>
          <p:nvPr/>
        </p:nvSpPr>
        <p:spPr>
          <a:xfrm>
            <a:off x="1250624" y="2404898"/>
            <a:ext cx="108000" cy="1080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Ellipse 27"/>
          <p:cNvSpPr/>
          <p:nvPr/>
        </p:nvSpPr>
        <p:spPr>
          <a:xfrm>
            <a:off x="2690808" y="4063829"/>
            <a:ext cx="108000" cy="1080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9" name="Gerade Verbindung mit Pfeil 28"/>
          <p:cNvCxnSpPr/>
          <p:nvPr/>
        </p:nvCxnSpPr>
        <p:spPr>
          <a:xfrm flipV="1">
            <a:off x="262688" y="2450766"/>
            <a:ext cx="2500128" cy="10600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/>
          <p:cNvCxnSpPr>
            <a:stCxn id="32" idx="2"/>
          </p:cNvCxnSpPr>
          <p:nvPr/>
        </p:nvCxnSpPr>
        <p:spPr>
          <a:xfrm flipH="1" flipV="1">
            <a:off x="2870816" y="2458323"/>
            <a:ext cx="1463296" cy="551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/>
          <p:cNvCxnSpPr>
            <a:stCxn id="32" idx="4"/>
          </p:cNvCxnSpPr>
          <p:nvPr/>
        </p:nvCxnSpPr>
        <p:spPr>
          <a:xfrm>
            <a:off x="4388112" y="2512874"/>
            <a:ext cx="12880" cy="982076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llipse 31"/>
          <p:cNvSpPr/>
          <p:nvPr/>
        </p:nvSpPr>
        <p:spPr>
          <a:xfrm>
            <a:off x="4334112" y="2404874"/>
            <a:ext cx="108000" cy="108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3" name="Gerade Verbindung mit Pfeil 32"/>
          <p:cNvCxnSpPr/>
          <p:nvPr/>
        </p:nvCxnSpPr>
        <p:spPr>
          <a:xfrm flipH="1" flipV="1">
            <a:off x="262688" y="3587134"/>
            <a:ext cx="1916507" cy="1394791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mit Pfeil 33"/>
          <p:cNvCxnSpPr/>
          <p:nvPr/>
        </p:nvCxnSpPr>
        <p:spPr>
          <a:xfrm flipV="1">
            <a:off x="2287195" y="3587134"/>
            <a:ext cx="2075613" cy="1394791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Ellipse 34"/>
          <p:cNvSpPr/>
          <p:nvPr/>
        </p:nvSpPr>
        <p:spPr>
          <a:xfrm>
            <a:off x="2181010" y="4927901"/>
            <a:ext cx="108000" cy="108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6" name="Gerade Verbindung mit Pfeil 35"/>
          <p:cNvCxnSpPr/>
          <p:nvPr/>
        </p:nvCxnSpPr>
        <p:spPr>
          <a:xfrm flipH="1" flipV="1">
            <a:off x="2208026" y="3587266"/>
            <a:ext cx="483880" cy="529936"/>
          </a:xfrm>
          <a:prstGeom prst="straightConnector1">
            <a:avLst/>
          </a:prstGeom>
          <a:ln w="25400">
            <a:solidFill>
              <a:srgbClr val="C00000"/>
            </a:solidFill>
            <a:prstDash val="dash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/>
          <p:cNvCxnSpPr/>
          <p:nvPr/>
        </p:nvCxnSpPr>
        <p:spPr>
          <a:xfrm>
            <a:off x="2867554" y="2455982"/>
            <a:ext cx="1177200" cy="828000"/>
          </a:xfrm>
          <a:prstGeom prst="straightConnector1">
            <a:avLst/>
          </a:prstGeom>
          <a:ln w="25400">
            <a:gradFill>
              <a:gsLst>
                <a:gs pos="0">
                  <a:srgbClr val="FF0000"/>
                </a:gs>
                <a:gs pos="100000">
                  <a:schemeClr val="tx1"/>
                </a:gs>
              </a:gsLst>
              <a:lin ang="5400000" scaled="0"/>
            </a:gra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/>
          <p:cNvCxnSpPr>
            <a:stCxn id="40" idx="6"/>
          </p:cNvCxnSpPr>
          <p:nvPr/>
        </p:nvCxnSpPr>
        <p:spPr>
          <a:xfrm flipV="1">
            <a:off x="1359085" y="2458811"/>
            <a:ext cx="1404192" cy="575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/>
          <p:cNvCxnSpPr>
            <a:stCxn id="40" idx="5"/>
          </p:cNvCxnSpPr>
          <p:nvPr/>
        </p:nvCxnSpPr>
        <p:spPr>
          <a:xfrm>
            <a:off x="1343269" y="2497570"/>
            <a:ext cx="787752" cy="1014443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Ellipse 39"/>
          <p:cNvSpPr/>
          <p:nvPr/>
        </p:nvSpPr>
        <p:spPr>
          <a:xfrm>
            <a:off x="1251085" y="2405386"/>
            <a:ext cx="108000" cy="108000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1" name="Gerade Verbindung mit Pfeil 40"/>
          <p:cNvCxnSpPr>
            <a:stCxn id="42" idx="6"/>
          </p:cNvCxnSpPr>
          <p:nvPr/>
        </p:nvCxnSpPr>
        <p:spPr>
          <a:xfrm flipV="1">
            <a:off x="2799906" y="3586507"/>
            <a:ext cx="1564000" cy="530695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Ellipse 41"/>
          <p:cNvSpPr/>
          <p:nvPr/>
        </p:nvSpPr>
        <p:spPr>
          <a:xfrm>
            <a:off x="2691906" y="4063202"/>
            <a:ext cx="108000" cy="108000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3" name="Gerade Verbindung mit Pfeil 42"/>
          <p:cNvCxnSpPr/>
          <p:nvPr/>
        </p:nvCxnSpPr>
        <p:spPr>
          <a:xfrm flipV="1">
            <a:off x="2222744" y="3550264"/>
            <a:ext cx="1973015" cy="0"/>
          </a:xfrm>
          <a:prstGeom prst="straightConnector1">
            <a:avLst/>
          </a:prstGeom>
          <a:ln w="25400">
            <a:gradFill>
              <a:gsLst>
                <a:gs pos="0">
                  <a:srgbClr val="FF0000"/>
                </a:gs>
                <a:gs pos="100000">
                  <a:schemeClr val="tx1"/>
                </a:gs>
              </a:gsLst>
              <a:lin ang="0" scaled="0"/>
            </a:gradFill>
            <a:prstDash val="sysDot"/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mit Pfeil 43"/>
          <p:cNvCxnSpPr/>
          <p:nvPr/>
        </p:nvCxnSpPr>
        <p:spPr>
          <a:xfrm flipV="1">
            <a:off x="2206928" y="2497082"/>
            <a:ext cx="536400" cy="1014443"/>
          </a:xfrm>
          <a:prstGeom prst="straightConnector1">
            <a:avLst/>
          </a:prstGeom>
          <a:ln w="25400">
            <a:gradFill>
              <a:gsLst>
                <a:gs pos="0">
                  <a:srgbClr val="FF0000"/>
                </a:gs>
                <a:gs pos="100000">
                  <a:schemeClr val="tx1"/>
                </a:gs>
              </a:gsLst>
              <a:lin ang="0" scaled="0"/>
            </a:gradFill>
            <a:prstDash val="sysDot"/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mit Pfeil 45"/>
          <p:cNvCxnSpPr>
            <a:stCxn id="50" idx="6"/>
            <a:endCxn id="53" idx="2"/>
          </p:cNvCxnSpPr>
          <p:nvPr/>
        </p:nvCxnSpPr>
        <p:spPr>
          <a:xfrm flipV="1">
            <a:off x="6480224" y="3548950"/>
            <a:ext cx="2124248" cy="75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mit Pfeil 46"/>
          <p:cNvCxnSpPr>
            <a:stCxn id="56" idx="2"/>
            <a:endCxn id="50" idx="7"/>
          </p:cNvCxnSpPr>
          <p:nvPr/>
        </p:nvCxnSpPr>
        <p:spPr>
          <a:xfrm flipH="1">
            <a:off x="6464408" y="2458323"/>
            <a:ext cx="555888" cy="1053202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mit Pfeil 47"/>
          <p:cNvCxnSpPr>
            <a:stCxn id="56" idx="6"/>
            <a:endCxn id="53" idx="1"/>
          </p:cNvCxnSpPr>
          <p:nvPr/>
        </p:nvCxnSpPr>
        <p:spPr>
          <a:xfrm>
            <a:off x="7128296" y="2458323"/>
            <a:ext cx="1491992" cy="1052443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uppieren 48"/>
          <p:cNvGrpSpPr/>
          <p:nvPr/>
        </p:nvGrpSpPr>
        <p:grpSpPr>
          <a:xfrm>
            <a:off x="6309224" y="3432709"/>
            <a:ext cx="216000" cy="216000"/>
            <a:chOff x="3371218" y="1618577"/>
            <a:chExt cx="216000" cy="216000"/>
          </a:xfrm>
        </p:grpSpPr>
        <p:sp>
          <p:nvSpPr>
            <p:cNvPr id="50" name="Ellipse 49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" name="Rechteck 50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2" name="Gruppieren 51"/>
          <p:cNvGrpSpPr/>
          <p:nvPr/>
        </p:nvGrpSpPr>
        <p:grpSpPr>
          <a:xfrm>
            <a:off x="8541472" y="3431950"/>
            <a:ext cx="216000" cy="216000"/>
            <a:chOff x="3371218" y="1618577"/>
            <a:chExt cx="216000" cy="216000"/>
          </a:xfrm>
        </p:grpSpPr>
        <p:sp>
          <p:nvSpPr>
            <p:cNvPr id="53" name="Ellipse 52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4" name="Rechteck 53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5" name="Gruppieren 54"/>
          <p:cNvGrpSpPr/>
          <p:nvPr/>
        </p:nvGrpSpPr>
        <p:grpSpPr>
          <a:xfrm>
            <a:off x="6957296" y="2341323"/>
            <a:ext cx="216000" cy="216000"/>
            <a:chOff x="3371218" y="1618577"/>
            <a:chExt cx="216000" cy="216000"/>
          </a:xfrm>
        </p:grpSpPr>
        <p:sp>
          <p:nvSpPr>
            <p:cNvPr id="56" name="Ellipse 55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7" name="Rechteck 56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58" name="Gerade Verbindung mit Pfeil 57"/>
          <p:cNvCxnSpPr>
            <a:stCxn id="60" idx="2"/>
            <a:endCxn id="56" idx="6"/>
          </p:cNvCxnSpPr>
          <p:nvPr/>
        </p:nvCxnSpPr>
        <p:spPr>
          <a:xfrm flipH="1" flipV="1">
            <a:off x="7128296" y="2458323"/>
            <a:ext cx="1463296" cy="551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mit Pfeil 58"/>
          <p:cNvCxnSpPr>
            <a:stCxn id="60" idx="4"/>
            <a:endCxn id="53" idx="0"/>
          </p:cNvCxnSpPr>
          <p:nvPr/>
        </p:nvCxnSpPr>
        <p:spPr>
          <a:xfrm>
            <a:off x="8645592" y="2512874"/>
            <a:ext cx="12880" cy="982076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Ellipse 59"/>
          <p:cNvSpPr/>
          <p:nvPr/>
        </p:nvSpPr>
        <p:spPr>
          <a:xfrm>
            <a:off x="8591592" y="2404874"/>
            <a:ext cx="108000" cy="108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Ellipse 60"/>
          <p:cNvSpPr/>
          <p:nvPr/>
        </p:nvSpPr>
        <p:spPr>
          <a:xfrm>
            <a:off x="6373664" y="3496393"/>
            <a:ext cx="108000" cy="108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Ellipse 61"/>
          <p:cNvSpPr/>
          <p:nvPr/>
        </p:nvSpPr>
        <p:spPr>
          <a:xfrm>
            <a:off x="6372224" y="3497138"/>
            <a:ext cx="108000" cy="108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3" name="Gerade Verbindung mit Pfeil 62"/>
          <p:cNvCxnSpPr>
            <a:stCxn id="65" idx="2"/>
          </p:cNvCxnSpPr>
          <p:nvPr/>
        </p:nvCxnSpPr>
        <p:spPr>
          <a:xfrm flipH="1" flipV="1">
            <a:off x="6464408" y="3587893"/>
            <a:ext cx="483880" cy="529936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mit Pfeil 63"/>
          <p:cNvCxnSpPr>
            <a:stCxn id="65" idx="6"/>
          </p:cNvCxnSpPr>
          <p:nvPr/>
        </p:nvCxnSpPr>
        <p:spPr>
          <a:xfrm flipV="1">
            <a:off x="7056288" y="3587134"/>
            <a:ext cx="1564000" cy="530695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Ellipse 64"/>
          <p:cNvSpPr/>
          <p:nvPr/>
        </p:nvSpPr>
        <p:spPr>
          <a:xfrm>
            <a:off x="6948288" y="4063829"/>
            <a:ext cx="108000" cy="108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6" name="Gerade Verbindung mit Pfeil 65"/>
          <p:cNvCxnSpPr>
            <a:stCxn id="68" idx="6"/>
          </p:cNvCxnSpPr>
          <p:nvPr/>
        </p:nvCxnSpPr>
        <p:spPr>
          <a:xfrm flipV="1">
            <a:off x="5616104" y="2458323"/>
            <a:ext cx="1404192" cy="575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Gerade Verbindung mit Pfeil 66"/>
          <p:cNvCxnSpPr>
            <a:stCxn id="68" idx="5"/>
          </p:cNvCxnSpPr>
          <p:nvPr/>
        </p:nvCxnSpPr>
        <p:spPr>
          <a:xfrm>
            <a:off x="5600288" y="2497082"/>
            <a:ext cx="787752" cy="1014443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Ellipse 67"/>
          <p:cNvSpPr/>
          <p:nvPr/>
        </p:nvSpPr>
        <p:spPr>
          <a:xfrm>
            <a:off x="5508104" y="2404898"/>
            <a:ext cx="108000" cy="108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Rechteck 68"/>
          <p:cNvSpPr/>
          <p:nvPr/>
        </p:nvSpPr>
        <p:spPr>
          <a:xfrm>
            <a:off x="6963308" y="2340039"/>
            <a:ext cx="216000" cy="21600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76" name="Gerade Verbindung mit Pfeil 75"/>
          <p:cNvCxnSpPr/>
          <p:nvPr/>
        </p:nvCxnSpPr>
        <p:spPr>
          <a:xfrm flipV="1">
            <a:off x="6480224" y="3547644"/>
            <a:ext cx="1973015" cy="2065"/>
          </a:xfrm>
          <a:prstGeom prst="straightConnector1">
            <a:avLst/>
          </a:prstGeom>
          <a:ln w="25400">
            <a:gradFill>
              <a:gsLst>
                <a:gs pos="0">
                  <a:srgbClr val="FF0000"/>
                </a:gs>
                <a:gs pos="100000">
                  <a:schemeClr val="tx1"/>
                </a:gs>
              </a:gsLst>
              <a:lin ang="0" scaled="0"/>
            </a:gra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 Verbindung mit Pfeil 76"/>
          <p:cNvCxnSpPr/>
          <p:nvPr/>
        </p:nvCxnSpPr>
        <p:spPr>
          <a:xfrm flipV="1">
            <a:off x="6464408" y="2497082"/>
            <a:ext cx="537880" cy="1014443"/>
          </a:xfrm>
          <a:prstGeom prst="straightConnector1">
            <a:avLst/>
          </a:prstGeom>
          <a:ln w="25400">
            <a:gradFill>
              <a:gsLst>
                <a:gs pos="0">
                  <a:srgbClr val="FF0000"/>
                </a:gs>
                <a:gs pos="100000">
                  <a:schemeClr val="tx1"/>
                </a:gs>
              </a:gsLst>
              <a:lin ang="0" scaled="0"/>
            </a:gra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mit Pfeil 77"/>
          <p:cNvCxnSpPr/>
          <p:nvPr/>
        </p:nvCxnSpPr>
        <p:spPr>
          <a:xfrm>
            <a:off x="7125034" y="2455982"/>
            <a:ext cx="1177200" cy="828000"/>
          </a:xfrm>
          <a:prstGeom prst="straightConnector1">
            <a:avLst/>
          </a:prstGeom>
          <a:ln w="25400">
            <a:gradFill>
              <a:gsLst>
                <a:gs pos="0">
                  <a:srgbClr val="FF0000"/>
                </a:gs>
                <a:gs pos="100000">
                  <a:schemeClr val="tx1"/>
                </a:gs>
              </a:gsLst>
              <a:lin ang="5400000" scaled="0"/>
            </a:gra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feld 78"/>
          <p:cNvSpPr txBox="1"/>
          <p:nvPr/>
        </p:nvSpPr>
        <p:spPr>
          <a:xfrm>
            <a:off x="224504" y="1268760"/>
            <a:ext cx="4217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IV</a:t>
            </a:r>
            <a:endParaRPr lang="de-DE" dirty="0"/>
          </a:p>
        </p:txBody>
      </p:sp>
      <p:sp>
        <p:nvSpPr>
          <p:cNvPr id="80" name="Textfeld 79"/>
          <p:cNvSpPr txBox="1"/>
          <p:nvPr/>
        </p:nvSpPr>
        <p:spPr>
          <a:xfrm>
            <a:off x="4770016" y="1268760"/>
            <a:ext cx="4177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non-IV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977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" grpId="0" animBg="1"/>
      <p:bldP spid="27" grpId="0" animBg="1"/>
      <p:bldP spid="27" grpId="1" animBg="1"/>
      <p:bldP spid="28" grpId="0" animBg="1"/>
      <p:bldP spid="28" grpId="1" animBg="1"/>
      <p:bldP spid="32" grpId="0" animBg="1"/>
      <p:bldP spid="35" grpId="0" animBg="1"/>
      <p:bldP spid="40" grpId="0" animBg="1"/>
      <p:bldP spid="42" grpId="0" animBg="1"/>
      <p:bldP spid="60" grpId="0" animBg="1"/>
      <p:bldP spid="65" grpId="0" animBg="1"/>
      <p:bldP spid="68" grpId="0" animBg="1"/>
      <p:bldP spid="6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Thank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152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Example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22</a:t>
            </a:fld>
            <a:endParaRPr lang="de-DE"/>
          </a:p>
        </p:txBody>
      </p:sp>
      <p:cxnSp>
        <p:nvCxnSpPr>
          <p:cNvPr id="5" name="Gerade Verbindung mit Pfeil 4"/>
          <p:cNvCxnSpPr>
            <a:stCxn id="11" idx="6"/>
            <a:endCxn id="17" idx="2"/>
          </p:cNvCxnSpPr>
          <p:nvPr/>
        </p:nvCxnSpPr>
        <p:spPr>
          <a:xfrm flipV="1">
            <a:off x="4382984" y="3548950"/>
            <a:ext cx="2124248" cy="759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/>
          <p:cNvCxnSpPr>
            <a:stCxn id="20" idx="2"/>
            <a:endCxn id="11" idx="7"/>
          </p:cNvCxnSpPr>
          <p:nvPr/>
        </p:nvCxnSpPr>
        <p:spPr>
          <a:xfrm flipH="1">
            <a:off x="4367168" y="2458323"/>
            <a:ext cx="555888" cy="1053202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stCxn id="20" idx="6"/>
            <a:endCxn id="17" idx="1"/>
          </p:cNvCxnSpPr>
          <p:nvPr/>
        </p:nvCxnSpPr>
        <p:spPr>
          <a:xfrm>
            <a:off x="5031056" y="2458323"/>
            <a:ext cx="1491992" cy="1052443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stCxn id="14" idx="2"/>
            <a:endCxn id="11" idx="5"/>
          </p:cNvCxnSpPr>
          <p:nvPr/>
        </p:nvCxnSpPr>
        <p:spPr>
          <a:xfrm flipH="1" flipV="1">
            <a:off x="4367168" y="3587893"/>
            <a:ext cx="483880" cy="52993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>
            <a:stCxn id="14" idx="6"/>
            <a:endCxn id="17" idx="3"/>
          </p:cNvCxnSpPr>
          <p:nvPr/>
        </p:nvCxnSpPr>
        <p:spPr>
          <a:xfrm flipV="1">
            <a:off x="4959048" y="3587134"/>
            <a:ext cx="1564000" cy="53069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pieren 9"/>
          <p:cNvGrpSpPr/>
          <p:nvPr/>
        </p:nvGrpSpPr>
        <p:grpSpPr>
          <a:xfrm>
            <a:off x="4211984" y="3432709"/>
            <a:ext cx="216000" cy="216000"/>
            <a:chOff x="3371218" y="1618577"/>
            <a:chExt cx="216000" cy="216000"/>
          </a:xfrm>
        </p:grpSpPr>
        <p:sp>
          <p:nvSpPr>
            <p:cNvPr id="11" name="Ellipse 10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3" name="Gruppieren 12"/>
          <p:cNvGrpSpPr/>
          <p:nvPr/>
        </p:nvGrpSpPr>
        <p:grpSpPr>
          <a:xfrm>
            <a:off x="4788048" y="3997531"/>
            <a:ext cx="216000" cy="216000"/>
            <a:chOff x="2422184" y="1618577"/>
            <a:chExt cx="216000" cy="216000"/>
          </a:xfrm>
        </p:grpSpPr>
        <p:sp>
          <p:nvSpPr>
            <p:cNvPr id="14" name="Ellipse 13"/>
            <p:cNvSpPr/>
            <p:nvPr/>
          </p:nvSpPr>
          <p:spPr>
            <a:xfrm>
              <a:off x="2485184" y="1684875"/>
              <a:ext cx="108000" cy="1080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/>
            <p:cNvSpPr/>
            <p:nvPr/>
          </p:nvSpPr>
          <p:spPr>
            <a:xfrm>
              <a:off x="2422184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6" name="Gruppieren 15"/>
          <p:cNvGrpSpPr/>
          <p:nvPr/>
        </p:nvGrpSpPr>
        <p:grpSpPr>
          <a:xfrm>
            <a:off x="6444232" y="3431950"/>
            <a:ext cx="216000" cy="216000"/>
            <a:chOff x="3371218" y="1618577"/>
            <a:chExt cx="216000" cy="216000"/>
          </a:xfrm>
        </p:grpSpPr>
        <p:sp>
          <p:nvSpPr>
            <p:cNvPr id="17" name="Ellipse 16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17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9" name="Gruppieren 18"/>
          <p:cNvGrpSpPr/>
          <p:nvPr/>
        </p:nvGrpSpPr>
        <p:grpSpPr>
          <a:xfrm>
            <a:off x="4860056" y="2341323"/>
            <a:ext cx="216000" cy="216000"/>
            <a:chOff x="3371218" y="1618577"/>
            <a:chExt cx="216000" cy="216000"/>
          </a:xfrm>
        </p:grpSpPr>
        <p:sp>
          <p:nvSpPr>
            <p:cNvPr id="20" name="Ellipse 19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2" name="Gerade Verbindung mit Pfeil 21"/>
          <p:cNvCxnSpPr>
            <a:stCxn id="24" idx="6"/>
            <a:endCxn id="11" idx="2"/>
          </p:cNvCxnSpPr>
          <p:nvPr/>
        </p:nvCxnSpPr>
        <p:spPr>
          <a:xfrm>
            <a:off x="2438744" y="3548950"/>
            <a:ext cx="1836240" cy="75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uppieren 22"/>
          <p:cNvGrpSpPr/>
          <p:nvPr/>
        </p:nvGrpSpPr>
        <p:grpSpPr>
          <a:xfrm>
            <a:off x="2267744" y="3431950"/>
            <a:ext cx="216000" cy="216000"/>
            <a:chOff x="3371218" y="1618577"/>
            <a:chExt cx="216000" cy="216000"/>
          </a:xfrm>
        </p:grpSpPr>
        <p:sp>
          <p:nvSpPr>
            <p:cNvPr id="24" name="Ellipse 23"/>
            <p:cNvSpPr/>
            <p:nvPr/>
          </p:nvSpPr>
          <p:spPr>
            <a:xfrm>
              <a:off x="3434218" y="1681577"/>
              <a:ext cx="108000" cy="108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Rechteck 24"/>
            <p:cNvSpPr/>
            <p:nvPr/>
          </p:nvSpPr>
          <p:spPr>
            <a:xfrm>
              <a:off x="3371218" y="1618577"/>
              <a:ext cx="216000" cy="216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31" name="Gerade Verbindung mit Pfeil 30"/>
          <p:cNvCxnSpPr>
            <a:stCxn id="33" idx="2"/>
            <a:endCxn id="20" idx="6"/>
          </p:cNvCxnSpPr>
          <p:nvPr/>
        </p:nvCxnSpPr>
        <p:spPr>
          <a:xfrm flipH="1" flipV="1">
            <a:off x="5031056" y="2458323"/>
            <a:ext cx="1463296" cy="55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/>
          <p:cNvCxnSpPr>
            <a:stCxn id="33" idx="4"/>
            <a:endCxn id="17" idx="0"/>
          </p:cNvCxnSpPr>
          <p:nvPr/>
        </p:nvCxnSpPr>
        <p:spPr>
          <a:xfrm>
            <a:off x="6548352" y="2512874"/>
            <a:ext cx="12880" cy="98207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Ellipse 32"/>
          <p:cNvSpPr/>
          <p:nvPr/>
        </p:nvSpPr>
        <p:spPr>
          <a:xfrm>
            <a:off x="6494352" y="2404874"/>
            <a:ext cx="108000" cy="108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Ellipse 33"/>
          <p:cNvSpPr/>
          <p:nvPr/>
        </p:nvSpPr>
        <p:spPr>
          <a:xfrm>
            <a:off x="4276424" y="3496393"/>
            <a:ext cx="108000" cy="108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Ellipse 34"/>
          <p:cNvSpPr/>
          <p:nvPr/>
        </p:nvSpPr>
        <p:spPr>
          <a:xfrm>
            <a:off x="4274984" y="3497138"/>
            <a:ext cx="108000" cy="108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Textfeld 39"/>
          <p:cNvSpPr txBox="1"/>
          <p:nvPr/>
        </p:nvSpPr>
        <p:spPr>
          <a:xfrm>
            <a:off x="3750276" y="3563617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#</a:t>
            </a:r>
            <a:r>
              <a:rPr lang="de-DE" dirty="0" err="1" smtClean="0"/>
              <a:t>kids</a:t>
            </a:r>
            <a:endParaRPr lang="de-DE" dirty="0"/>
          </a:p>
        </p:txBody>
      </p:sp>
      <p:sp>
        <p:nvSpPr>
          <p:cNvPr id="41" name="Textfeld 40"/>
          <p:cNvSpPr txBox="1"/>
          <p:nvPr/>
        </p:nvSpPr>
        <p:spPr>
          <a:xfrm>
            <a:off x="1735216" y="357058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twins</a:t>
            </a:r>
            <a:endParaRPr lang="de-DE" dirty="0"/>
          </a:p>
        </p:txBody>
      </p:sp>
      <p:sp>
        <p:nvSpPr>
          <p:cNvPr id="42" name="Textfeld 41"/>
          <p:cNvSpPr txBox="1"/>
          <p:nvPr/>
        </p:nvSpPr>
        <p:spPr>
          <a:xfrm>
            <a:off x="6526304" y="3548950"/>
            <a:ext cx="92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happy</a:t>
            </a:r>
            <a:endParaRPr lang="de-DE" dirty="0"/>
          </a:p>
        </p:txBody>
      </p:sp>
      <p:sp>
        <p:nvSpPr>
          <p:cNvPr id="43" name="Textfeld 42"/>
          <p:cNvSpPr txBox="1"/>
          <p:nvPr/>
        </p:nvSpPr>
        <p:spPr>
          <a:xfrm>
            <a:off x="3967282" y="4216348"/>
            <a:ext cx="1900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family</a:t>
            </a:r>
            <a:r>
              <a:rPr lang="de-DE" dirty="0" smtClean="0"/>
              <a:t> </a:t>
            </a:r>
            <a:r>
              <a:rPr lang="de-DE" dirty="0" err="1" smtClean="0"/>
              <a:t>orientation</a:t>
            </a:r>
            <a:endParaRPr lang="de-DE" dirty="0"/>
          </a:p>
        </p:txBody>
      </p:sp>
      <p:sp>
        <p:nvSpPr>
          <p:cNvPr id="44" name="Textfeld 43"/>
          <p:cNvSpPr txBox="1"/>
          <p:nvPr/>
        </p:nvSpPr>
        <p:spPr>
          <a:xfrm>
            <a:off x="5610801" y="1971991"/>
            <a:ext cx="1900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l</a:t>
            </a:r>
            <a:r>
              <a:rPr lang="de-DE" dirty="0" err="1" smtClean="0"/>
              <a:t>abour</a:t>
            </a:r>
            <a:r>
              <a:rPr lang="de-DE" dirty="0" smtClean="0"/>
              <a:t> </a:t>
            </a:r>
            <a:r>
              <a:rPr lang="de-DE" dirty="0" err="1" smtClean="0"/>
              <a:t>orientation</a:t>
            </a:r>
            <a:endParaRPr lang="de-DE" dirty="0"/>
          </a:p>
        </p:txBody>
      </p:sp>
      <p:sp>
        <p:nvSpPr>
          <p:cNvPr id="45" name="Textfeld 44"/>
          <p:cNvSpPr txBox="1"/>
          <p:nvPr/>
        </p:nvSpPr>
        <p:spPr>
          <a:xfrm>
            <a:off x="4153421" y="2030742"/>
            <a:ext cx="911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income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2294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Costs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Children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23</a:t>
            </a:fld>
            <a:endParaRPr lang="de-DE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900113" y="1023938"/>
            <a:ext cx="3654425" cy="4754563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695450" y="1439863"/>
            <a:ext cx="2711450" cy="35020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V="1">
            <a:off x="2417763" y="1439863"/>
            <a:ext cx="0" cy="350678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1695450" y="3630613"/>
            <a:ext cx="2711450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1787525" y="1841501"/>
            <a:ext cx="2528887" cy="1862138"/>
          </a:xfrm>
          <a:custGeom>
            <a:avLst/>
            <a:gdLst>
              <a:gd name="T0" fmla="*/ 0 w 553"/>
              <a:gd name="T1" fmla="*/ 335 h 407"/>
              <a:gd name="T2" fmla="*/ 35 w 553"/>
              <a:gd name="T3" fmla="*/ 276 h 407"/>
              <a:gd name="T4" fmla="*/ 69 w 553"/>
              <a:gd name="T5" fmla="*/ 198 h 407"/>
              <a:gd name="T6" fmla="*/ 104 w 553"/>
              <a:gd name="T7" fmla="*/ 209 h 407"/>
              <a:gd name="T8" fmla="*/ 138 w 553"/>
              <a:gd name="T9" fmla="*/ 135 h 407"/>
              <a:gd name="T10" fmla="*/ 173 w 553"/>
              <a:gd name="T11" fmla="*/ 0 h 407"/>
              <a:gd name="T12" fmla="*/ 207 w 553"/>
              <a:gd name="T13" fmla="*/ 206 h 407"/>
              <a:gd name="T14" fmla="*/ 242 w 553"/>
              <a:gd name="T15" fmla="*/ 177 h 407"/>
              <a:gd name="T16" fmla="*/ 277 w 553"/>
              <a:gd name="T17" fmla="*/ 329 h 407"/>
              <a:gd name="T18" fmla="*/ 311 w 553"/>
              <a:gd name="T19" fmla="*/ 320 h 407"/>
              <a:gd name="T20" fmla="*/ 346 w 553"/>
              <a:gd name="T21" fmla="*/ 296 h 407"/>
              <a:gd name="T22" fmla="*/ 380 w 553"/>
              <a:gd name="T23" fmla="*/ 389 h 407"/>
              <a:gd name="T24" fmla="*/ 415 w 553"/>
              <a:gd name="T25" fmla="*/ 406 h 407"/>
              <a:gd name="T26" fmla="*/ 449 w 553"/>
              <a:gd name="T27" fmla="*/ 374 h 407"/>
              <a:gd name="T28" fmla="*/ 484 w 553"/>
              <a:gd name="T29" fmla="*/ 317 h 407"/>
              <a:gd name="T30" fmla="*/ 519 w 553"/>
              <a:gd name="T31" fmla="*/ 407 h 407"/>
              <a:gd name="T32" fmla="*/ 553 w 553"/>
              <a:gd name="T33" fmla="*/ 321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53" h="407">
                <a:moveTo>
                  <a:pt x="0" y="335"/>
                </a:moveTo>
                <a:lnTo>
                  <a:pt x="35" y="276"/>
                </a:lnTo>
                <a:lnTo>
                  <a:pt x="69" y="198"/>
                </a:lnTo>
                <a:lnTo>
                  <a:pt x="104" y="209"/>
                </a:lnTo>
                <a:lnTo>
                  <a:pt x="138" y="135"/>
                </a:lnTo>
                <a:lnTo>
                  <a:pt x="173" y="0"/>
                </a:lnTo>
                <a:lnTo>
                  <a:pt x="207" y="206"/>
                </a:lnTo>
                <a:lnTo>
                  <a:pt x="242" y="177"/>
                </a:lnTo>
                <a:lnTo>
                  <a:pt x="277" y="329"/>
                </a:lnTo>
                <a:lnTo>
                  <a:pt x="311" y="320"/>
                </a:lnTo>
                <a:lnTo>
                  <a:pt x="346" y="296"/>
                </a:lnTo>
                <a:lnTo>
                  <a:pt x="380" y="389"/>
                </a:lnTo>
                <a:lnTo>
                  <a:pt x="415" y="406"/>
                </a:lnTo>
                <a:lnTo>
                  <a:pt x="449" y="374"/>
                </a:lnTo>
                <a:lnTo>
                  <a:pt x="484" y="317"/>
                </a:lnTo>
                <a:lnTo>
                  <a:pt x="519" y="407"/>
                </a:lnTo>
                <a:lnTo>
                  <a:pt x="553" y="321"/>
                </a:lnTo>
              </a:path>
            </a:pathLst>
          </a:custGeom>
          <a:noFill/>
          <a:ln w="19050">
            <a:solidFill>
              <a:srgbClr val="FF7F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2070100" y="2716213"/>
            <a:ext cx="65087" cy="63500"/>
          </a:xfrm>
          <a:custGeom>
            <a:avLst/>
            <a:gdLst>
              <a:gd name="T0" fmla="*/ 21 w 41"/>
              <a:gd name="T1" fmla="*/ 0 h 40"/>
              <a:gd name="T2" fmla="*/ 0 w 41"/>
              <a:gd name="T3" fmla="*/ 20 h 40"/>
              <a:gd name="T4" fmla="*/ 21 w 41"/>
              <a:gd name="T5" fmla="*/ 40 h 40"/>
              <a:gd name="T6" fmla="*/ 41 w 41"/>
              <a:gd name="T7" fmla="*/ 20 h 40"/>
              <a:gd name="T8" fmla="*/ 21 w 41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40">
                <a:moveTo>
                  <a:pt x="21" y="0"/>
                </a:moveTo>
                <a:lnTo>
                  <a:pt x="0" y="20"/>
                </a:lnTo>
                <a:lnTo>
                  <a:pt x="21" y="40"/>
                </a:lnTo>
                <a:lnTo>
                  <a:pt x="41" y="20"/>
                </a:lnTo>
                <a:lnTo>
                  <a:pt x="21" y="0"/>
                </a:lnTo>
                <a:close/>
              </a:path>
            </a:pathLst>
          </a:custGeom>
          <a:solidFill>
            <a:srgbClr val="000000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2230438" y="2765426"/>
            <a:ext cx="65087" cy="65088"/>
          </a:xfrm>
          <a:custGeom>
            <a:avLst/>
            <a:gdLst>
              <a:gd name="T0" fmla="*/ 20 w 41"/>
              <a:gd name="T1" fmla="*/ 0 h 41"/>
              <a:gd name="T2" fmla="*/ 0 w 41"/>
              <a:gd name="T3" fmla="*/ 20 h 41"/>
              <a:gd name="T4" fmla="*/ 20 w 41"/>
              <a:gd name="T5" fmla="*/ 41 h 41"/>
              <a:gd name="T6" fmla="*/ 41 w 41"/>
              <a:gd name="T7" fmla="*/ 20 h 41"/>
              <a:gd name="T8" fmla="*/ 20 w 41"/>
              <a:gd name="T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41">
                <a:moveTo>
                  <a:pt x="20" y="0"/>
                </a:moveTo>
                <a:lnTo>
                  <a:pt x="0" y="20"/>
                </a:lnTo>
                <a:lnTo>
                  <a:pt x="20" y="41"/>
                </a:lnTo>
                <a:lnTo>
                  <a:pt x="41" y="20"/>
                </a:lnTo>
                <a:lnTo>
                  <a:pt x="20" y="0"/>
                </a:lnTo>
                <a:close/>
              </a:path>
            </a:pathLst>
          </a:custGeom>
          <a:solidFill>
            <a:srgbClr val="000000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2386013" y="2427288"/>
            <a:ext cx="65087" cy="63500"/>
          </a:xfrm>
          <a:custGeom>
            <a:avLst/>
            <a:gdLst>
              <a:gd name="T0" fmla="*/ 20 w 41"/>
              <a:gd name="T1" fmla="*/ 0 h 40"/>
              <a:gd name="T2" fmla="*/ 0 w 41"/>
              <a:gd name="T3" fmla="*/ 20 h 40"/>
              <a:gd name="T4" fmla="*/ 20 w 41"/>
              <a:gd name="T5" fmla="*/ 40 h 40"/>
              <a:gd name="T6" fmla="*/ 41 w 41"/>
              <a:gd name="T7" fmla="*/ 20 h 40"/>
              <a:gd name="T8" fmla="*/ 20 w 41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40">
                <a:moveTo>
                  <a:pt x="20" y="0"/>
                </a:moveTo>
                <a:lnTo>
                  <a:pt x="0" y="20"/>
                </a:lnTo>
                <a:lnTo>
                  <a:pt x="20" y="40"/>
                </a:lnTo>
                <a:lnTo>
                  <a:pt x="41" y="20"/>
                </a:lnTo>
                <a:lnTo>
                  <a:pt x="20" y="0"/>
                </a:lnTo>
                <a:close/>
              </a:path>
            </a:pathLst>
          </a:custGeom>
          <a:solidFill>
            <a:srgbClr val="000000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2546350" y="1809751"/>
            <a:ext cx="63500" cy="65088"/>
          </a:xfrm>
          <a:custGeom>
            <a:avLst/>
            <a:gdLst>
              <a:gd name="T0" fmla="*/ 20 w 40"/>
              <a:gd name="T1" fmla="*/ 0 h 41"/>
              <a:gd name="T2" fmla="*/ 0 w 40"/>
              <a:gd name="T3" fmla="*/ 20 h 41"/>
              <a:gd name="T4" fmla="*/ 20 w 40"/>
              <a:gd name="T5" fmla="*/ 41 h 41"/>
              <a:gd name="T6" fmla="*/ 40 w 40"/>
              <a:gd name="T7" fmla="*/ 20 h 41"/>
              <a:gd name="T8" fmla="*/ 20 w 40"/>
              <a:gd name="T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1">
                <a:moveTo>
                  <a:pt x="20" y="0"/>
                </a:moveTo>
                <a:lnTo>
                  <a:pt x="0" y="20"/>
                </a:lnTo>
                <a:lnTo>
                  <a:pt x="20" y="41"/>
                </a:lnTo>
                <a:lnTo>
                  <a:pt x="40" y="20"/>
                </a:lnTo>
                <a:lnTo>
                  <a:pt x="20" y="0"/>
                </a:lnTo>
                <a:close/>
              </a:path>
            </a:pathLst>
          </a:custGeom>
          <a:solidFill>
            <a:srgbClr val="000000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2701925" y="2752726"/>
            <a:ext cx="63500" cy="63500"/>
          </a:xfrm>
          <a:custGeom>
            <a:avLst/>
            <a:gdLst>
              <a:gd name="T0" fmla="*/ 20 w 40"/>
              <a:gd name="T1" fmla="*/ 0 h 40"/>
              <a:gd name="T2" fmla="*/ 0 w 40"/>
              <a:gd name="T3" fmla="*/ 20 h 40"/>
              <a:gd name="T4" fmla="*/ 20 w 40"/>
              <a:gd name="T5" fmla="*/ 40 h 40"/>
              <a:gd name="T6" fmla="*/ 40 w 40"/>
              <a:gd name="T7" fmla="*/ 20 h 40"/>
              <a:gd name="T8" fmla="*/ 20 w 40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0">
                <a:moveTo>
                  <a:pt x="20" y="0"/>
                </a:moveTo>
                <a:lnTo>
                  <a:pt x="0" y="20"/>
                </a:lnTo>
                <a:lnTo>
                  <a:pt x="20" y="40"/>
                </a:lnTo>
                <a:lnTo>
                  <a:pt x="40" y="20"/>
                </a:lnTo>
                <a:lnTo>
                  <a:pt x="20" y="0"/>
                </a:lnTo>
                <a:close/>
              </a:path>
            </a:pathLst>
          </a:custGeom>
          <a:solidFill>
            <a:srgbClr val="000000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2862263" y="2619376"/>
            <a:ext cx="63500" cy="63500"/>
          </a:xfrm>
          <a:custGeom>
            <a:avLst/>
            <a:gdLst>
              <a:gd name="T0" fmla="*/ 20 w 40"/>
              <a:gd name="T1" fmla="*/ 0 h 40"/>
              <a:gd name="T2" fmla="*/ 0 w 40"/>
              <a:gd name="T3" fmla="*/ 20 h 40"/>
              <a:gd name="T4" fmla="*/ 20 w 40"/>
              <a:gd name="T5" fmla="*/ 40 h 40"/>
              <a:gd name="T6" fmla="*/ 40 w 40"/>
              <a:gd name="T7" fmla="*/ 20 h 40"/>
              <a:gd name="T8" fmla="*/ 20 w 40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0">
                <a:moveTo>
                  <a:pt x="20" y="0"/>
                </a:moveTo>
                <a:lnTo>
                  <a:pt x="0" y="20"/>
                </a:lnTo>
                <a:lnTo>
                  <a:pt x="20" y="40"/>
                </a:lnTo>
                <a:lnTo>
                  <a:pt x="40" y="20"/>
                </a:lnTo>
                <a:lnTo>
                  <a:pt x="20" y="0"/>
                </a:lnTo>
                <a:close/>
              </a:path>
            </a:pathLst>
          </a:custGeom>
          <a:solidFill>
            <a:srgbClr val="000000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1755775" y="3341688"/>
            <a:ext cx="63500" cy="63500"/>
          </a:xfrm>
          <a:custGeom>
            <a:avLst/>
            <a:gdLst>
              <a:gd name="T0" fmla="*/ 20 w 40"/>
              <a:gd name="T1" fmla="*/ 0 h 40"/>
              <a:gd name="T2" fmla="*/ 0 w 40"/>
              <a:gd name="T3" fmla="*/ 20 h 40"/>
              <a:gd name="T4" fmla="*/ 20 w 40"/>
              <a:gd name="T5" fmla="*/ 40 h 40"/>
              <a:gd name="T6" fmla="*/ 40 w 40"/>
              <a:gd name="T7" fmla="*/ 20 h 40"/>
              <a:gd name="T8" fmla="*/ 20 w 40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0">
                <a:moveTo>
                  <a:pt x="20" y="0"/>
                </a:moveTo>
                <a:lnTo>
                  <a:pt x="0" y="20"/>
                </a:lnTo>
                <a:lnTo>
                  <a:pt x="20" y="40"/>
                </a:lnTo>
                <a:lnTo>
                  <a:pt x="40" y="20"/>
                </a:ln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1916113" y="3071813"/>
            <a:ext cx="63500" cy="65088"/>
          </a:xfrm>
          <a:custGeom>
            <a:avLst/>
            <a:gdLst>
              <a:gd name="T0" fmla="*/ 20 w 40"/>
              <a:gd name="T1" fmla="*/ 0 h 41"/>
              <a:gd name="T2" fmla="*/ 0 w 40"/>
              <a:gd name="T3" fmla="*/ 20 h 41"/>
              <a:gd name="T4" fmla="*/ 20 w 40"/>
              <a:gd name="T5" fmla="*/ 41 h 41"/>
              <a:gd name="T6" fmla="*/ 40 w 40"/>
              <a:gd name="T7" fmla="*/ 20 h 41"/>
              <a:gd name="T8" fmla="*/ 20 w 40"/>
              <a:gd name="T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1">
                <a:moveTo>
                  <a:pt x="20" y="0"/>
                </a:moveTo>
                <a:lnTo>
                  <a:pt x="0" y="20"/>
                </a:lnTo>
                <a:lnTo>
                  <a:pt x="20" y="41"/>
                </a:lnTo>
                <a:lnTo>
                  <a:pt x="40" y="20"/>
                </a:ln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3022600" y="3314701"/>
            <a:ext cx="63500" cy="63500"/>
          </a:xfrm>
          <a:custGeom>
            <a:avLst/>
            <a:gdLst>
              <a:gd name="T0" fmla="*/ 20 w 40"/>
              <a:gd name="T1" fmla="*/ 0 h 40"/>
              <a:gd name="T2" fmla="*/ 0 w 40"/>
              <a:gd name="T3" fmla="*/ 20 h 40"/>
              <a:gd name="T4" fmla="*/ 20 w 40"/>
              <a:gd name="T5" fmla="*/ 40 h 40"/>
              <a:gd name="T6" fmla="*/ 40 w 40"/>
              <a:gd name="T7" fmla="*/ 20 h 40"/>
              <a:gd name="T8" fmla="*/ 20 w 40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0">
                <a:moveTo>
                  <a:pt x="20" y="0"/>
                </a:moveTo>
                <a:lnTo>
                  <a:pt x="0" y="20"/>
                </a:lnTo>
                <a:lnTo>
                  <a:pt x="20" y="40"/>
                </a:lnTo>
                <a:lnTo>
                  <a:pt x="40" y="20"/>
                </a:ln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3178175" y="3273426"/>
            <a:ext cx="63500" cy="63500"/>
          </a:xfrm>
          <a:custGeom>
            <a:avLst/>
            <a:gdLst>
              <a:gd name="T0" fmla="*/ 20 w 40"/>
              <a:gd name="T1" fmla="*/ 0 h 40"/>
              <a:gd name="T2" fmla="*/ 0 w 40"/>
              <a:gd name="T3" fmla="*/ 20 h 40"/>
              <a:gd name="T4" fmla="*/ 20 w 40"/>
              <a:gd name="T5" fmla="*/ 40 h 40"/>
              <a:gd name="T6" fmla="*/ 40 w 40"/>
              <a:gd name="T7" fmla="*/ 20 h 40"/>
              <a:gd name="T8" fmla="*/ 20 w 40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0">
                <a:moveTo>
                  <a:pt x="20" y="0"/>
                </a:moveTo>
                <a:lnTo>
                  <a:pt x="0" y="20"/>
                </a:lnTo>
                <a:lnTo>
                  <a:pt x="20" y="40"/>
                </a:lnTo>
                <a:lnTo>
                  <a:pt x="40" y="20"/>
                </a:ln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336925" y="3163888"/>
            <a:ext cx="65087" cy="63500"/>
          </a:xfrm>
          <a:custGeom>
            <a:avLst/>
            <a:gdLst>
              <a:gd name="T0" fmla="*/ 21 w 41"/>
              <a:gd name="T1" fmla="*/ 0 h 40"/>
              <a:gd name="T2" fmla="*/ 0 w 41"/>
              <a:gd name="T3" fmla="*/ 20 h 40"/>
              <a:gd name="T4" fmla="*/ 21 w 41"/>
              <a:gd name="T5" fmla="*/ 40 h 40"/>
              <a:gd name="T6" fmla="*/ 41 w 41"/>
              <a:gd name="T7" fmla="*/ 20 h 40"/>
              <a:gd name="T8" fmla="*/ 21 w 41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40">
                <a:moveTo>
                  <a:pt x="21" y="0"/>
                </a:moveTo>
                <a:lnTo>
                  <a:pt x="0" y="20"/>
                </a:lnTo>
                <a:lnTo>
                  <a:pt x="21" y="40"/>
                </a:lnTo>
                <a:lnTo>
                  <a:pt x="41" y="20"/>
                </a:lnTo>
                <a:lnTo>
                  <a:pt x="21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492500" y="3589338"/>
            <a:ext cx="65087" cy="63500"/>
          </a:xfrm>
          <a:custGeom>
            <a:avLst/>
            <a:gdLst>
              <a:gd name="T0" fmla="*/ 21 w 41"/>
              <a:gd name="T1" fmla="*/ 0 h 40"/>
              <a:gd name="T2" fmla="*/ 0 w 41"/>
              <a:gd name="T3" fmla="*/ 20 h 40"/>
              <a:gd name="T4" fmla="*/ 21 w 41"/>
              <a:gd name="T5" fmla="*/ 40 h 40"/>
              <a:gd name="T6" fmla="*/ 41 w 41"/>
              <a:gd name="T7" fmla="*/ 20 h 40"/>
              <a:gd name="T8" fmla="*/ 21 w 41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40">
                <a:moveTo>
                  <a:pt x="21" y="0"/>
                </a:moveTo>
                <a:lnTo>
                  <a:pt x="0" y="20"/>
                </a:lnTo>
                <a:lnTo>
                  <a:pt x="21" y="40"/>
                </a:lnTo>
                <a:lnTo>
                  <a:pt x="41" y="20"/>
                </a:lnTo>
                <a:lnTo>
                  <a:pt x="21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3652838" y="3667126"/>
            <a:ext cx="63500" cy="63500"/>
          </a:xfrm>
          <a:custGeom>
            <a:avLst/>
            <a:gdLst>
              <a:gd name="T0" fmla="*/ 20 w 40"/>
              <a:gd name="T1" fmla="*/ 0 h 40"/>
              <a:gd name="T2" fmla="*/ 0 w 40"/>
              <a:gd name="T3" fmla="*/ 20 h 40"/>
              <a:gd name="T4" fmla="*/ 20 w 40"/>
              <a:gd name="T5" fmla="*/ 40 h 40"/>
              <a:gd name="T6" fmla="*/ 40 w 40"/>
              <a:gd name="T7" fmla="*/ 20 h 40"/>
              <a:gd name="T8" fmla="*/ 20 w 40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0">
                <a:moveTo>
                  <a:pt x="20" y="0"/>
                </a:moveTo>
                <a:lnTo>
                  <a:pt x="0" y="20"/>
                </a:lnTo>
                <a:lnTo>
                  <a:pt x="20" y="40"/>
                </a:lnTo>
                <a:lnTo>
                  <a:pt x="40" y="20"/>
                </a:ln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3808413" y="3519488"/>
            <a:ext cx="63500" cy="65088"/>
          </a:xfrm>
          <a:custGeom>
            <a:avLst/>
            <a:gdLst>
              <a:gd name="T0" fmla="*/ 20 w 40"/>
              <a:gd name="T1" fmla="*/ 0 h 41"/>
              <a:gd name="T2" fmla="*/ 0 w 40"/>
              <a:gd name="T3" fmla="*/ 21 h 41"/>
              <a:gd name="T4" fmla="*/ 20 w 40"/>
              <a:gd name="T5" fmla="*/ 41 h 41"/>
              <a:gd name="T6" fmla="*/ 40 w 40"/>
              <a:gd name="T7" fmla="*/ 21 h 41"/>
              <a:gd name="T8" fmla="*/ 20 w 40"/>
              <a:gd name="T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1">
                <a:moveTo>
                  <a:pt x="20" y="0"/>
                </a:moveTo>
                <a:lnTo>
                  <a:pt x="0" y="21"/>
                </a:lnTo>
                <a:lnTo>
                  <a:pt x="20" y="41"/>
                </a:lnTo>
                <a:lnTo>
                  <a:pt x="40" y="21"/>
                </a:ln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9" name="Freeform 28"/>
          <p:cNvSpPr>
            <a:spLocks/>
          </p:cNvSpPr>
          <p:nvPr/>
        </p:nvSpPr>
        <p:spPr bwMode="auto">
          <a:xfrm>
            <a:off x="3968750" y="3259138"/>
            <a:ext cx="63500" cy="65088"/>
          </a:xfrm>
          <a:custGeom>
            <a:avLst/>
            <a:gdLst>
              <a:gd name="T0" fmla="*/ 20 w 40"/>
              <a:gd name="T1" fmla="*/ 0 h 41"/>
              <a:gd name="T2" fmla="*/ 0 w 40"/>
              <a:gd name="T3" fmla="*/ 20 h 41"/>
              <a:gd name="T4" fmla="*/ 20 w 40"/>
              <a:gd name="T5" fmla="*/ 41 h 41"/>
              <a:gd name="T6" fmla="*/ 40 w 40"/>
              <a:gd name="T7" fmla="*/ 20 h 41"/>
              <a:gd name="T8" fmla="*/ 20 w 40"/>
              <a:gd name="T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1">
                <a:moveTo>
                  <a:pt x="20" y="0"/>
                </a:moveTo>
                <a:lnTo>
                  <a:pt x="0" y="20"/>
                </a:lnTo>
                <a:lnTo>
                  <a:pt x="20" y="41"/>
                </a:lnTo>
                <a:lnTo>
                  <a:pt x="40" y="20"/>
                </a:ln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0" name="Freeform 29"/>
          <p:cNvSpPr>
            <a:spLocks/>
          </p:cNvSpPr>
          <p:nvPr/>
        </p:nvSpPr>
        <p:spPr bwMode="auto">
          <a:xfrm>
            <a:off x="4129088" y="3670301"/>
            <a:ext cx="63500" cy="65088"/>
          </a:xfrm>
          <a:custGeom>
            <a:avLst/>
            <a:gdLst>
              <a:gd name="T0" fmla="*/ 20 w 40"/>
              <a:gd name="T1" fmla="*/ 0 h 41"/>
              <a:gd name="T2" fmla="*/ 0 w 40"/>
              <a:gd name="T3" fmla="*/ 21 h 41"/>
              <a:gd name="T4" fmla="*/ 20 w 40"/>
              <a:gd name="T5" fmla="*/ 41 h 41"/>
              <a:gd name="T6" fmla="*/ 40 w 40"/>
              <a:gd name="T7" fmla="*/ 21 h 41"/>
              <a:gd name="T8" fmla="*/ 20 w 40"/>
              <a:gd name="T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1">
                <a:moveTo>
                  <a:pt x="20" y="0"/>
                </a:moveTo>
                <a:lnTo>
                  <a:pt x="0" y="21"/>
                </a:lnTo>
                <a:lnTo>
                  <a:pt x="20" y="41"/>
                </a:lnTo>
                <a:lnTo>
                  <a:pt x="40" y="21"/>
                </a:ln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" name="Freeform 30"/>
          <p:cNvSpPr>
            <a:spLocks/>
          </p:cNvSpPr>
          <p:nvPr/>
        </p:nvSpPr>
        <p:spPr bwMode="auto">
          <a:xfrm>
            <a:off x="4284663" y="3278188"/>
            <a:ext cx="63500" cy="63500"/>
          </a:xfrm>
          <a:custGeom>
            <a:avLst/>
            <a:gdLst>
              <a:gd name="T0" fmla="*/ 20 w 40"/>
              <a:gd name="T1" fmla="*/ 0 h 40"/>
              <a:gd name="T2" fmla="*/ 0 w 40"/>
              <a:gd name="T3" fmla="*/ 20 h 40"/>
              <a:gd name="T4" fmla="*/ 20 w 40"/>
              <a:gd name="T5" fmla="*/ 40 h 40"/>
              <a:gd name="T6" fmla="*/ 40 w 40"/>
              <a:gd name="T7" fmla="*/ 20 h 40"/>
              <a:gd name="T8" fmla="*/ 20 w 40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0">
                <a:moveTo>
                  <a:pt x="20" y="0"/>
                </a:moveTo>
                <a:lnTo>
                  <a:pt x="0" y="20"/>
                </a:lnTo>
                <a:lnTo>
                  <a:pt x="20" y="40"/>
                </a:lnTo>
                <a:lnTo>
                  <a:pt x="40" y="20"/>
                </a:ln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pSp>
        <p:nvGrpSpPr>
          <p:cNvPr id="3231" name="Gruppieren 3230"/>
          <p:cNvGrpSpPr/>
          <p:nvPr/>
        </p:nvGrpSpPr>
        <p:grpSpPr>
          <a:xfrm>
            <a:off x="1755775" y="1563688"/>
            <a:ext cx="2592388" cy="1906588"/>
            <a:chOff x="1755775" y="1563688"/>
            <a:chExt cx="2592388" cy="1906588"/>
          </a:xfrm>
        </p:grpSpPr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1787525" y="1595438"/>
              <a:ext cx="2528887" cy="1843088"/>
            </a:xfrm>
            <a:custGeom>
              <a:avLst/>
              <a:gdLst>
                <a:gd name="T0" fmla="*/ 0 w 553"/>
                <a:gd name="T1" fmla="*/ 403 h 403"/>
                <a:gd name="T2" fmla="*/ 35 w 553"/>
                <a:gd name="T3" fmla="*/ 340 h 403"/>
                <a:gd name="T4" fmla="*/ 69 w 553"/>
                <a:gd name="T5" fmla="*/ 276 h 403"/>
                <a:gd name="T6" fmla="*/ 104 w 553"/>
                <a:gd name="T7" fmla="*/ 292 h 403"/>
                <a:gd name="T8" fmla="*/ 138 w 553"/>
                <a:gd name="T9" fmla="*/ 129 h 403"/>
                <a:gd name="T10" fmla="*/ 173 w 553"/>
                <a:gd name="T11" fmla="*/ 0 h 403"/>
                <a:gd name="T12" fmla="*/ 207 w 553"/>
                <a:gd name="T13" fmla="*/ 215 h 403"/>
                <a:gd name="T14" fmla="*/ 242 w 553"/>
                <a:gd name="T15" fmla="*/ 152 h 403"/>
                <a:gd name="T16" fmla="*/ 277 w 553"/>
                <a:gd name="T17" fmla="*/ 239 h 403"/>
                <a:gd name="T18" fmla="*/ 311 w 553"/>
                <a:gd name="T19" fmla="*/ 246 h 403"/>
                <a:gd name="T20" fmla="*/ 346 w 553"/>
                <a:gd name="T21" fmla="*/ 247 h 403"/>
                <a:gd name="T22" fmla="*/ 380 w 553"/>
                <a:gd name="T23" fmla="*/ 323 h 403"/>
                <a:gd name="T24" fmla="*/ 415 w 553"/>
                <a:gd name="T25" fmla="*/ 350 h 403"/>
                <a:gd name="T26" fmla="*/ 449 w 553"/>
                <a:gd name="T27" fmla="*/ 319 h 403"/>
                <a:gd name="T28" fmla="*/ 484 w 553"/>
                <a:gd name="T29" fmla="*/ 278 h 403"/>
                <a:gd name="T30" fmla="*/ 519 w 553"/>
                <a:gd name="T31" fmla="*/ 375 h 403"/>
                <a:gd name="T32" fmla="*/ 553 w 553"/>
                <a:gd name="T33" fmla="*/ 30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53" h="403">
                  <a:moveTo>
                    <a:pt x="0" y="403"/>
                  </a:moveTo>
                  <a:lnTo>
                    <a:pt x="35" y="340"/>
                  </a:lnTo>
                  <a:lnTo>
                    <a:pt x="69" y="276"/>
                  </a:lnTo>
                  <a:lnTo>
                    <a:pt x="104" y="292"/>
                  </a:lnTo>
                  <a:lnTo>
                    <a:pt x="138" y="129"/>
                  </a:lnTo>
                  <a:lnTo>
                    <a:pt x="173" y="0"/>
                  </a:lnTo>
                  <a:lnTo>
                    <a:pt x="207" y="215"/>
                  </a:lnTo>
                  <a:lnTo>
                    <a:pt x="242" y="152"/>
                  </a:lnTo>
                  <a:lnTo>
                    <a:pt x="277" y="239"/>
                  </a:lnTo>
                  <a:lnTo>
                    <a:pt x="311" y="246"/>
                  </a:lnTo>
                  <a:lnTo>
                    <a:pt x="346" y="247"/>
                  </a:lnTo>
                  <a:lnTo>
                    <a:pt x="380" y="323"/>
                  </a:lnTo>
                  <a:lnTo>
                    <a:pt x="415" y="350"/>
                  </a:lnTo>
                  <a:lnTo>
                    <a:pt x="449" y="319"/>
                  </a:lnTo>
                  <a:lnTo>
                    <a:pt x="484" y="278"/>
                  </a:lnTo>
                  <a:lnTo>
                    <a:pt x="519" y="375"/>
                  </a:lnTo>
                  <a:lnTo>
                    <a:pt x="553" y="305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72" name="Freeform 31"/>
            <p:cNvSpPr>
              <a:spLocks/>
            </p:cNvSpPr>
            <p:nvPr/>
          </p:nvSpPr>
          <p:spPr bwMode="auto">
            <a:xfrm>
              <a:off x="2070100" y="2825751"/>
              <a:ext cx="65087" cy="63500"/>
            </a:xfrm>
            <a:custGeom>
              <a:avLst/>
              <a:gdLst>
                <a:gd name="T0" fmla="*/ 21 w 41"/>
                <a:gd name="T1" fmla="*/ 0 h 40"/>
                <a:gd name="T2" fmla="*/ 0 w 41"/>
                <a:gd name="T3" fmla="*/ 20 h 40"/>
                <a:gd name="T4" fmla="*/ 21 w 41"/>
                <a:gd name="T5" fmla="*/ 40 h 40"/>
                <a:gd name="T6" fmla="*/ 41 w 41"/>
                <a:gd name="T7" fmla="*/ 20 h 40"/>
                <a:gd name="T8" fmla="*/ 21 w 4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1" y="0"/>
                  </a:moveTo>
                  <a:lnTo>
                    <a:pt x="0" y="20"/>
                  </a:lnTo>
                  <a:lnTo>
                    <a:pt x="21" y="40"/>
                  </a:lnTo>
                  <a:lnTo>
                    <a:pt x="41" y="2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73" name="Freeform 32"/>
            <p:cNvSpPr>
              <a:spLocks/>
            </p:cNvSpPr>
            <p:nvPr/>
          </p:nvSpPr>
          <p:spPr bwMode="auto">
            <a:xfrm>
              <a:off x="2230438" y="2898776"/>
              <a:ext cx="65087" cy="63500"/>
            </a:xfrm>
            <a:custGeom>
              <a:avLst/>
              <a:gdLst>
                <a:gd name="T0" fmla="*/ 20 w 41"/>
                <a:gd name="T1" fmla="*/ 0 h 40"/>
                <a:gd name="T2" fmla="*/ 0 w 41"/>
                <a:gd name="T3" fmla="*/ 20 h 40"/>
                <a:gd name="T4" fmla="*/ 20 w 41"/>
                <a:gd name="T5" fmla="*/ 40 h 40"/>
                <a:gd name="T6" fmla="*/ 41 w 41"/>
                <a:gd name="T7" fmla="*/ 20 h 40"/>
                <a:gd name="T8" fmla="*/ 20 w 4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0" y="0"/>
                  </a:moveTo>
                  <a:lnTo>
                    <a:pt x="0" y="20"/>
                  </a:lnTo>
                  <a:lnTo>
                    <a:pt x="20" y="40"/>
                  </a:lnTo>
                  <a:lnTo>
                    <a:pt x="41" y="2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75" name="Freeform 33"/>
            <p:cNvSpPr>
              <a:spLocks/>
            </p:cNvSpPr>
            <p:nvPr/>
          </p:nvSpPr>
          <p:spPr bwMode="auto">
            <a:xfrm>
              <a:off x="2386013" y="2152651"/>
              <a:ext cx="65087" cy="65088"/>
            </a:xfrm>
            <a:custGeom>
              <a:avLst/>
              <a:gdLst>
                <a:gd name="T0" fmla="*/ 20 w 41"/>
                <a:gd name="T1" fmla="*/ 0 h 41"/>
                <a:gd name="T2" fmla="*/ 0 w 41"/>
                <a:gd name="T3" fmla="*/ 20 h 41"/>
                <a:gd name="T4" fmla="*/ 20 w 41"/>
                <a:gd name="T5" fmla="*/ 41 h 41"/>
                <a:gd name="T6" fmla="*/ 41 w 41"/>
                <a:gd name="T7" fmla="*/ 20 h 41"/>
                <a:gd name="T8" fmla="*/ 20 w 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20" y="0"/>
                  </a:moveTo>
                  <a:lnTo>
                    <a:pt x="0" y="20"/>
                  </a:lnTo>
                  <a:lnTo>
                    <a:pt x="20" y="41"/>
                  </a:lnTo>
                  <a:lnTo>
                    <a:pt x="41" y="2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76" name="Freeform 34"/>
            <p:cNvSpPr>
              <a:spLocks/>
            </p:cNvSpPr>
            <p:nvPr/>
          </p:nvSpPr>
          <p:spPr bwMode="auto">
            <a:xfrm>
              <a:off x="2546350" y="1563688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0 w 40"/>
                <a:gd name="T3" fmla="*/ 20 h 40"/>
                <a:gd name="T4" fmla="*/ 20 w 40"/>
                <a:gd name="T5" fmla="*/ 40 h 40"/>
                <a:gd name="T6" fmla="*/ 40 w 40"/>
                <a:gd name="T7" fmla="*/ 20 h 40"/>
                <a:gd name="T8" fmla="*/ 20 w 40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0" y="20"/>
                  </a:lnTo>
                  <a:lnTo>
                    <a:pt x="20" y="40"/>
                  </a:lnTo>
                  <a:lnTo>
                    <a:pt x="40" y="2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77" name="Freeform 35"/>
            <p:cNvSpPr>
              <a:spLocks/>
            </p:cNvSpPr>
            <p:nvPr/>
          </p:nvSpPr>
          <p:spPr bwMode="auto">
            <a:xfrm>
              <a:off x="2701925" y="254635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0 w 40"/>
                <a:gd name="T3" fmla="*/ 20 h 40"/>
                <a:gd name="T4" fmla="*/ 20 w 40"/>
                <a:gd name="T5" fmla="*/ 40 h 40"/>
                <a:gd name="T6" fmla="*/ 40 w 40"/>
                <a:gd name="T7" fmla="*/ 20 h 40"/>
                <a:gd name="T8" fmla="*/ 20 w 40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0" y="20"/>
                  </a:lnTo>
                  <a:lnTo>
                    <a:pt x="20" y="40"/>
                  </a:lnTo>
                  <a:lnTo>
                    <a:pt x="40" y="2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78" name="Freeform 36"/>
            <p:cNvSpPr>
              <a:spLocks/>
            </p:cNvSpPr>
            <p:nvPr/>
          </p:nvSpPr>
          <p:spPr bwMode="auto">
            <a:xfrm>
              <a:off x="2862263" y="2259013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0 w 40"/>
                <a:gd name="T3" fmla="*/ 20 h 40"/>
                <a:gd name="T4" fmla="*/ 20 w 40"/>
                <a:gd name="T5" fmla="*/ 40 h 40"/>
                <a:gd name="T6" fmla="*/ 40 w 40"/>
                <a:gd name="T7" fmla="*/ 20 h 40"/>
                <a:gd name="T8" fmla="*/ 20 w 40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0" y="20"/>
                  </a:lnTo>
                  <a:lnTo>
                    <a:pt x="20" y="40"/>
                  </a:lnTo>
                  <a:lnTo>
                    <a:pt x="40" y="2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79" name="Freeform 37"/>
            <p:cNvSpPr>
              <a:spLocks/>
            </p:cNvSpPr>
            <p:nvPr/>
          </p:nvSpPr>
          <p:spPr bwMode="auto">
            <a:xfrm>
              <a:off x="3022600" y="2655888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0 w 40"/>
                <a:gd name="T3" fmla="*/ 20 h 40"/>
                <a:gd name="T4" fmla="*/ 20 w 40"/>
                <a:gd name="T5" fmla="*/ 40 h 40"/>
                <a:gd name="T6" fmla="*/ 40 w 40"/>
                <a:gd name="T7" fmla="*/ 20 h 40"/>
                <a:gd name="T8" fmla="*/ 20 w 40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0" y="20"/>
                  </a:lnTo>
                  <a:lnTo>
                    <a:pt x="20" y="40"/>
                  </a:lnTo>
                  <a:lnTo>
                    <a:pt x="40" y="2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80" name="Freeform 38"/>
            <p:cNvSpPr>
              <a:spLocks/>
            </p:cNvSpPr>
            <p:nvPr/>
          </p:nvSpPr>
          <p:spPr bwMode="auto">
            <a:xfrm>
              <a:off x="3178175" y="2687638"/>
              <a:ext cx="63500" cy="65088"/>
            </a:xfrm>
            <a:custGeom>
              <a:avLst/>
              <a:gdLst>
                <a:gd name="T0" fmla="*/ 20 w 40"/>
                <a:gd name="T1" fmla="*/ 0 h 41"/>
                <a:gd name="T2" fmla="*/ 0 w 40"/>
                <a:gd name="T3" fmla="*/ 20 h 41"/>
                <a:gd name="T4" fmla="*/ 20 w 40"/>
                <a:gd name="T5" fmla="*/ 41 h 41"/>
                <a:gd name="T6" fmla="*/ 40 w 40"/>
                <a:gd name="T7" fmla="*/ 20 h 41"/>
                <a:gd name="T8" fmla="*/ 20 w 40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1">
                  <a:moveTo>
                    <a:pt x="20" y="0"/>
                  </a:moveTo>
                  <a:lnTo>
                    <a:pt x="0" y="20"/>
                  </a:lnTo>
                  <a:lnTo>
                    <a:pt x="20" y="41"/>
                  </a:lnTo>
                  <a:lnTo>
                    <a:pt x="40" y="2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81" name="Freeform 39"/>
            <p:cNvSpPr>
              <a:spLocks/>
            </p:cNvSpPr>
            <p:nvPr/>
          </p:nvSpPr>
          <p:spPr bwMode="auto">
            <a:xfrm>
              <a:off x="3336925" y="2692401"/>
              <a:ext cx="65087" cy="63500"/>
            </a:xfrm>
            <a:custGeom>
              <a:avLst/>
              <a:gdLst>
                <a:gd name="T0" fmla="*/ 21 w 41"/>
                <a:gd name="T1" fmla="*/ 0 h 40"/>
                <a:gd name="T2" fmla="*/ 0 w 41"/>
                <a:gd name="T3" fmla="*/ 20 h 40"/>
                <a:gd name="T4" fmla="*/ 21 w 41"/>
                <a:gd name="T5" fmla="*/ 40 h 40"/>
                <a:gd name="T6" fmla="*/ 41 w 41"/>
                <a:gd name="T7" fmla="*/ 20 h 40"/>
                <a:gd name="T8" fmla="*/ 21 w 4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1" y="0"/>
                  </a:moveTo>
                  <a:lnTo>
                    <a:pt x="0" y="20"/>
                  </a:lnTo>
                  <a:lnTo>
                    <a:pt x="21" y="40"/>
                  </a:lnTo>
                  <a:lnTo>
                    <a:pt x="41" y="2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82" name="Freeform 40"/>
            <p:cNvSpPr>
              <a:spLocks/>
            </p:cNvSpPr>
            <p:nvPr/>
          </p:nvSpPr>
          <p:spPr bwMode="auto">
            <a:xfrm>
              <a:off x="3808413" y="302260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0 w 40"/>
                <a:gd name="T3" fmla="*/ 20 h 40"/>
                <a:gd name="T4" fmla="*/ 20 w 40"/>
                <a:gd name="T5" fmla="*/ 40 h 40"/>
                <a:gd name="T6" fmla="*/ 40 w 40"/>
                <a:gd name="T7" fmla="*/ 20 h 40"/>
                <a:gd name="T8" fmla="*/ 20 w 40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0" y="20"/>
                  </a:lnTo>
                  <a:lnTo>
                    <a:pt x="20" y="40"/>
                  </a:lnTo>
                  <a:lnTo>
                    <a:pt x="40" y="2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83" name="Freeform 41"/>
            <p:cNvSpPr>
              <a:spLocks/>
            </p:cNvSpPr>
            <p:nvPr/>
          </p:nvSpPr>
          <p:spPr bwMode="auto">
            <a:xfrm>
              <a:off x="3968750" y="2833688"/>
              <a:ext cx="63500" cy="65088"/>
            </a:xfrm>
            <a:custGeom>
              <a:avLst/>
              <a:gdLst>
                <a:gd name="T0" fmla="*/ 20 w 40"/>
                <a:gd name="T1" fmla="*/ 0 h 41"/>
                <a:gd name="T2" fmla="*/ 0 w 40"/>
                <a:gd name="T3" fmla="*/ 21 h 41"/>
                <a:gd name="T4" fmla="*/ 20 w 40"/>
                <a:gd name="T5" fmla="*/ 41 h 41"/>
                <a:gd name="T6" fmla="*/ 40 w 40"/>
                <a:gd name="T7" fmla="*/ 21 h 41"/>
                <a:gd name="T8" fmla="*/ 20 w 40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1">
                  <a:moveTo>
                    <a:pt x="20" y="0"/>
                  </a:moveTo>
                  <a:lnTo>
                    <a:pt x="0" y="21"/>
                  </a:lnTo>
                  <a:lnTo>
                    <a:pt x="20" y="41"/>
                  </a:lnTo>
                  <a:lnTo>
                    <a:pt x="40" y="2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84" name="Freeform 42"/>
            <p:cNvSpPr>
              <a:spLocks/>
            </p:cNvSpPr>
            <p:nvPr/>
          </p:nvSpPr>
          <p:spPr bwMode="auto">
            <a:xfrm>
              <a:off x="4284663" y="2957513"/>
              <a:ext cx="63500" cy="65088"/>
            </a:xfrm>
            <a:custGeom>
              <a:avLst/>
              <a:gdLst>
                <a:gd name="T0" fmla="*/ 20 w 40"/>
                <a:gd name="T1" fmla="*/ 0 h 41"/>
                <a:gd name="T2" fmla="*/ 0 w 40"/>
                <a:gd name="T3" fmla="*/ 20 h 41"/>
                <a:gd name="T4" fmla="*/ 20 w 40"/>
                <a:gd name="T5" fmla="*/ 41 h 41"/>
                <a:gd name="T6" fmla="*/ 40 w 40"/>
                <a:gd name="T7" fmla="*/ 20 h 41"/>
                <a:gd name="T8" fmla="*/ 20 w 40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1">
                  <a:moveTo>
                    <a:pt x="20" y="0"/>
                  </a:moveTo>
                  <a:lnTo>
                    <a:pt x="0" y="20"/>
                  </a:lnTo>
                  <a:lnTo>
                    <a:pt x="20" y="41"/>
                  </a:lnTo>
                  <a:lnTo>
                    <a:pt x="40" y="2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85" name="Freeform 43"/>
            <p:cNvSpPr>
              <a:spLocks/>
            </p:cNvSpPr>
            <p:nvPr/>
          </p:nvSpPr>
          <p:spPr bwMode="auto">
            <a:xfrm>
              <a:off x="1755775" y="3405188"/>
              <a:ext cx="63500" cy="65088"/>
            </a:xfrm>
            <a:custGeom>
              <a:avLst/>
              <a:gdLst>
                <a:gd name="T0" fmla="*/ 20 w 40"/>
                <a:gd name="T1" fmla="*/ 0 h 41"/>
                <a:gd name="T2" fmla="*/ 0 w 40"/>
                <a:gd name="T3" fmla="*/ 21 h 41"/>
                <a:gd name="T4" fmla="*/ 20 w 40"/>
                <a:gd name="T5" fmla="*/ 41 h 41"/>
                <a:gd name="T6" fmla="*/ 40 w 40"/>
                <a:gd name="T7" fmla="*/ 21 h 41"/>
                <a:gd name="T8" fmla="*/ 20 w 40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1">
                  <a:moveTo>
                    <a:pt x="20" y="0"/>
                  </a:moveTo>
                  <a:lnTo>
                    <a:pt x="0" y="21"/>
                  </a:lnTo>
                  <a:lnTo>
                    <a:pt x="20" y="41"/>
                  </a:lnTo>
                  <a:lnTo>
                    <a:pt x="40" y="2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86" name="Freeform 44"/>
            <p:cNvSpPr>
              <a:spLocks/>
            </p:cNvSpPr>
            <p:nvPr/>
          </p:nvSpPr>
          <p:spPr bwMode="auto">
            <a:xfrm>
              <a:off x="1916113" y="311785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0 w 40"/>
                <a:gd name="T3" fmla="*/ 20 h 40"/>
                <a:gd name="T4" fmla="*/ 20 w 40"/>
                <a:gd name="T5" fmla="*/ 40 h 40"/>
                <a:gd name="T6" fmla="*/ 40 w 40"/>
                <a:gd name="T7" fmla="*/ 20 h 40"/>
                <a:gd name="T8" fmla="*/ 20 w 40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0" y="20"/>
                  </a:lnTo>
                  <a:lnTo>
                    <a:pt x="20" y="40"/>
                  </a:lnTo>
                  <a:lnTo>
                    <a:pt x="40" y="2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87" name="Freeform 45"/>
            <p:cNvSpPr>
              <a:spLocks/>
            </p:cNvSpPr>
            <p:nvPr/>
          </p:nvSpPr>
          <p:spPr bwMode="auto">
            <a:xfrm>
              <a:off x="3492500" y="3040063"/>
              <a:ext cx="65087" cy="63500"/>
            </a:xfrm>
            <a:custGeom>
              <a:avLst/>
              <a:gdLst>
                <a:gd name="T0" fmla="*/ 21 w 41"/>
                <a:gd name="T1" fmla="*/ 0 h 40"/>
                <a:gd name="T2" fmla="*/ 0 w 41"/>
                <a:gd name="T3" fmla="*/ 20 h 40"/>
                <a:gd name="T4" fmla="*/ 21 w 41"/>
                <a:gd name="T5" fmla="*/ 40 h 40"/>
                <a:gd name="T6" fmla="*/ 41 w 41"/>
                <a:gd name="T7" fmla="*/ 20 h 40"/>
                <a:gd name="T8" fmla="*/ 21 w 4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1" y="0"/>
                  </a:moveTo>
                  <a:lnTo>
                    <a:pt x="0" y="20"/>
                  </a:lnTo>
                  <a:lnTo>
                    <a:pt x="21" y="40"/>
                  </a:lnTo>
                  <a:lnTo>
                    <a:pt x="41" y="2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FFF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88" name="Freeform 46"/>
            <p:cNvSpPr>
              <a:spLocks/>
            </p:cNvSpPr>
            <p:nvPr/>
          </p:nvSpPr>
          <p:spPr bwMode="auto">
            <a:xfrm>
              <a:off x="3652838" y="3163888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0 w 40"/>
                <a:gd name="T3" fmla="*/ 20 h 40"/>
                <a:gd name="T4" fmla="*/ 20 w 40"/>
                <a:gd name="T5" fmla="*/ 40 h 40"/>
                <a:gd name="T6" fmla="*/ 40 w 40"/>
                <a:gd name="T7" fmla="*/ 20 h 40"/>
                <a:gd name="T8" fmla="*/ 20 w 40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0" y="20"/>
                  </a:lnTo>
                  <a:lnTo>
                    <a:pt x="20" y="40"/>
                  </a:lnTo>
                  <a:lnTo>
                    <a:pt x="40" y="2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89" name="Freeform 47"/>
            <p:cNvSpPr>
              <a:spLocks/>
            </p:cNvSpPr>
            <p:nvPr/>
          </p:nvSpPr>
          <p:spPr bwMode="auto">
            <a:xfrm>
              <a:off x="4129088" y="3278188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0 w 40"/>
                <a:gd name="T3" fmla="*/ 20 h 40"/>
                <a:gd name="T4" fmla="*/ 20 w 40"/>
                <a:gd name="T5" fmla="*/ 40 h 40"/>
                <a:gd name="T6" fmla="*/ 40 w 40"/>
                <a:gd name="T7" fmla="*/ 20 h 40"/>
                <a:gd name="T8" fmla="*/ 20 w 40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0" y="20"/>
                  </a:lnTo>
                  <a:lnTo>
                    <a:pt x="20" y="40"/>
                  </a:lnTo>
                  <a:lnTo>
                    <a:pt x="40" y="2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3090" name="Line 48"/>
          <p:cNvSpPr>
            <a:spLocks noChangeShapeType="1"/>
          </p:cNvSpPr>
          <p:nvPr/>
        </p:nvSpPr>
        <p:spPr bwMode="auto">
          <a:xfrm flipV="1">
            <a:off x="1695450" y="1439863"/>
            <a:ext cx="0" cy="350678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091" name="Line 49"/>
          <p:cNvSpPr>
            <a:spLocks noChangeShapeType="1"/>
          </p:cNvSpPr>
          <p:nvPr/>
        </p:nvSpPr>
        <p:spPr bwMode="auto">
          <a:xfrm flipH="1">
            <a:off x="1641475" y="4503738"/>
            <a:ext cx="53975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092" name="Rectangle 50"/>
          <p:cNvSpPr>
            <a:spLocks noChangeArrowheads="1"/>
          </p:cNvSpPr>
          <p:nvPr/>
        </p:nvSpPr>
        <p:spPr bwMode="auto">
          <a:xfrm>
            <a:off x="1384300" y="4421188"/>
            <a:ext cx="31591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-0,5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3" name="Line 51"/>
          <p:cNvSpPr>
            <a:spLocks noChangeShapeType="1"/>
          </p:cNvSpPr>
          <p:nvPr/>
        </p:nvSpPr>
        <p:spPr bwMode="auto">
          <a:xfrm flipH="1">
            <a:off x="1641475" y="3630613"/>
            <a:ext cx="53975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094" name="Rectangle 52"/>
          <p:cNvSpPr>
            <a:spLocks noChangeArrowheads="1"/>
          </p:cNvSpPr>
          <p:nvPr/>
        </p:nvSpPr>
        <p:spPr bwMode="auto">
          <a:xfrm>
            <a:off x="1535113" y="3548063"/>
            <a:ext cx="15557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5" name="Line 53"/>
          <p:cNvSpPr>
            <a:spLocks noChangeShapeType="1"/>
          </p:cNvSpPr>
          <p:nvPr/>
        </p:nvSpPr>
        <p:spPr bwMode="auto">
          <a:xfrm flipH="1">
            <a:off x="1641475" y="2755901"/>
            <a:ext cx="53975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096" name="Rectangle 54"/>
          <p:cNvSpPr>
            <a:spLocks noChangeArrowheads="1"/>
          </p:cNvSpPr>
          <p:nvPr/>
        </p:nvSpPr>
        <p:spPr bwMode="auto">
          <a:xfrm>
            <a:off x="1425575" y="2670176"/>
            <a:ext cx="26987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0,5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7" name="Line 55"/>
          <p:cNvSpPr>
            <a:spLocks noChangeShapeType="1"/>
          </p:cNvSpPr>
          <p:nvPr/>
        </p:nvSpPr>
        <p:spPr bwMode="auto">
          <a:xfrm flipH="1">
            <a:off x="1641475" y="1878013"/>
            <a:ext cx="53975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098" name="Rectangle 56"/>
          <p:cNvSpPr>
            <a:spLocks noChangeArrowheads="1"/>
          </p:cNvSpPr>
          <p:nvPr/>
        </p:nvSpPr>
        <p:spPr bwMode="auto">
          <a:xfrm>
            <a:off x="1535113" y="1797051"/>
            <a:ext cx="15557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9" name="Rectangle 57"/>
          <p:cNvSpPr>
            <a:spLocks noChangeArrowheads="1"/>
          </p:cNvSpPr>
          <p:nvPr/>
        </p:nvSpPr>
        <p:spPr bwMode="auto">
          <a:xfrm rot="16200000">
            <a:off x="493713" y="2978151"/>
            <a:ext cx="1422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Effect on Happiness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0" name="Line 58"/>
          <p:cNvSpPr>
            <a:spLocks noChangeShapeType="1"/>
          </p:cNvSpPr>
          <p:nvPr/>
        </p:nvSpPr>
        <p:spPr bwMode="auto">
          <a:xfrm>
            <a:off x="1695450" y="4946651"/>
            <a:ext cx="2711450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01" name="Line 59"/>
          <p:cNvSpPr>
            <a:spLocks noChangeShapeType="1"/>
          </p:cNvSpPr>
          <p:nvPr/>
        </p:nvSpPr>
        <p:spPr bwMode="auto">
          <a:xfrm>
            <a:off x="1787525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02" name="Rectangle 60"/>
          <p:cNvSpPr>
            <a:spLocks noChangeArrowheads="1"/>
          </p:cNvSpPr>
          <p:nvPr/>
        </p:nvSpPr>
        <p:spPr bwMode="auto">
          <a:xfrm>
            <a:off x="1695450" y="5029201"/>
            <a:ext cx="2746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-12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3" name="Line 61"/>
          <p:cNvSpPr>
            <a:spLocks noChangeShapeType="1"/>
          </p:cNvSpPr>
          <p:nvPr/>
        </p:nvSpPr>
        <p:spPr bwMode="auto">
          <a:xfrm>
            <a:off x="1947863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04" name="Rectangle 62"/>
          <p:cNvSpPr>
            <a:spLocks noChangeArrowheads="1"/>
          </p:cNvSpPr>
          <p:nvPr/>
        </p:nvSpPr>
        <p:spPr bwMode="auto">
          <a:xfrm>
            <a:off x="1933575" y="5029201"/>
            <a:ext cx="1095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5" name="Line 63"/>
          <p:cNvSpPr>
            <a:spLocks noChangeShapeType="1"/>
          </p:cNvSpPr>
          <p:nvPr/>
        </p:nvSpPr>
        <p:spPr bwMode="auto">
          <a:xfrm>
            <a:off x="2103438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06" name="Rectangle 64"/>
          <p:cNvSpPr>
            <a:spLocks noChangeArrowheads="1"/>
          </p:cNvSpPr>
          <p:nvPr/>
        </p:nvSpPr>
        <p:spPr bwMode="auto">
          <a:xfrm>
            <a:off x="2047875" y="5029201"/>
            <a:ext cx="20161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-6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7" name="Line 65"/>
          <p:cNvSpPr>
            <a:spLocks noChangeShapeType="1"/>
          </p:cNvSpPr>
          <p:nvPr/>
        </p:nvSpPr>
        <p:spPr bwMode="auto">
          <a:xfrm>
            <a:off x="2262188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08" name="Rectangle 66"/>
          <p:cNvSpPr>
            <a:spLocks noChangeArrowheads="1"/>
          </p:cNvSpPr>
          <p:nvPr/>
        </p:nvSpPr>
        <p:spPr bwMode="auto">
          <a:xfrm>
            <a:off x="2249488" y="5029201"/>
            <a:ext cx="1095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9" name="Line 67"/>
          <p:cNvSpPr>
            <a:spLocks noChangeShapeType="1"/>
          </p:cNvSpPr>
          <p:nvPr/>
        </p:nvSpPr>
        <p:spPr bwMode="auto">
          <a:xfrm>
            <a:off x="2417763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10" name="Rectangle 68"/>
          <p:cNvSpPr>
            <a:spLocks noChangeArrowheads="1"/>
          </p:cNvSpPr>
          <p:nvPr/>
        </p:nvSpPr>
        <p:spPr bwMode="auto">
          <a:xfrm>
            <a:off x="2381250" y="5029201"/>
            <a:ext cx="15557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11" name="Line 69"/>
          <p:cNvSpPr>
            <a:spLocks noChangeShapeType="1"/>
          </p:cNvSpPr>
          <p:nvPr/>
        </p:nvSpPr>
        <p:spPr bwMode="auto">
          <a:xfrm>
            <a:off x="2578100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12" name="Rectangle 70"/>
          <p:cNvSpPr>
            <a:spLocks noChangeArrowheads="1"/>
          </p:cNvSpPr>
          <p:nvPr/>
        </p:nvSpPr>
        <p:spPr bwMode="auto">
          <a:xfrm>
            <a:off x="2565400" y="5029201"/>
            <a:ext cx="1095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13" name="Line 71"/>
          <p:cNvSpPr>
            <a:spLocks noChangeShapeType="1"/>
          </p:cNvSpPr>
          <p:nvPr/>
        </p:nvSpPr>
        <p:spPr bwMode="auto">
          <a:xfrm>
            <a:off x="2733675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14" name="Rectangle 72"/>
          <p:cNvSpPr>
            <a:spLocks noChangeArrowheads="1"/>
          </p:cNvSpPr>
          <p:nvPr/>
        </p:nvSpPr>
        <p:spPr bwMode="auto">
          <a:xfrm>
            <a:off x="2697163" y="5029201"/>
            <a:ext cx="15557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6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15" name="Line 73"/>
          <p:cNvSpPr>
            <a:spLocks noChangeShapeType="1"/>
          </p:cNvSpPr>
          <p:nvPr/>
        </p:nvSpPr>
        <p:spPr bwMode="auto">
          <a:xfrm>
            <a:off x="2894013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16" name="Rectangle 74"/>
          <p:cNvSpPr>
            <a:spLocks noChangeArrowheads="1"/>
          </p:cNvSpPr>
          <p:nvPr/>
        </p:nvSpPr>
        <p:spPr bwMode="auto">
          <a:xfrm>
            <a:off x="2879725" y="5029201"/>
            <a:ext cx="1095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17" name="Line 75"/>
          <p:cNvSpPr>
            <a:spLocks noChangeShapeType="1"/>
          </p:cNvSpPr>
          <p:nvPr/>
        </p:nvSpPr>
        <p:spPr bwMode="auto">
          <a:xfrm>
            <a:off x="3054350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18" name="Rectangle 76"/>
          <p:cNvSpPr>
            <a:spLocks noChangeArrowheads="1"/>
          </p:cNvSpPr>
          <p:nvPr/>
        </p:nvSpPr>
        <p:spPr bwMode="auto">
          <a:xfrm>
            <a:off x="2981325" y="5029201"/>
            <a:ext cx="228600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12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19" name="Line 77"/>
          <p:cNvSpPr>
            <a:spLocks noChangeShapeType="1"/>
          </p:cNvSpPr>
          <p:nvPr/>
        </p:nvSpPr>
        <p:spPr bwMode="auto">
          <a:xfrm>
            <a:off x="3209925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20" name="Rectangle 78"/>
          <p:cNvSpPr>
            <a:spLocks noChangeArrowheads="1"/>
          </p:cNvSpPr>
          <p:nvPr/>
        </p:nvSpPr>
        <p:spPr bwMode="auto">
          <a:xfrm>
            <a:off x="3195638" y="5029201"/>
            <a:ext cx="1095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21" name="Line 79"/>
          <p:cNvSpPr>
            <a:spLocks noChangeShapeType="1"/>
          </p:cNvSpPr>
          <p:nvPr/>
        </p:nvSpPr>
        <p:spPr bwMode="auto">
          <a:xfrm>
            <a:off x="3370263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22" name="Rectangle 80"/>
          <p:cNvSpPr>
            <a:spLocks noChangeArrowheads="1"/>
          </p:cNvSpPr>
          <p:nvPr/>
        </p:nvSpPr>
        <p:spPr bwMode="auto">
          <a:xfrm>
            <a:off x="3295650" y="5029201"/>
            <a:ext cx="228600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18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23" name="Line 81"/>
          <p:cNvSpPr>
            <a:spLocks noChangeShapeType="1"/>
          </p:cNvSpPr>
          <p:nvPr/>
        </p:nvSpPr>
        <p:spPr bwMode="auto">
          <a:xfrm>
            <a:off x="3525838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24" name="Rectangle 82"/>
          <p:cNvSpPr>
            <a:spLocks noChangeArrowheads="1"/>
          </p:cNvSpPr>
          <p:nvPr/>
        </p:nvSpPr>
        <p:spPr bwMode="auto">
          <a:xfrm>
            <a:off x="3511550" y="5029201"/>
            <a:ext cx="1095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25" name="Line 83"/>
          <p:cNvSpPr>
            <a:spLocks noChangeShapeType="1"/>
          </p:cNvSpPr>
          <p:nvPr/>
        </p:nvSpPr>
        <p:spPr bwMode="auto">
          <a:xfrm>
            <a:off x="3684588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26" name="Rectangle 84"/>
          <p:cNvSpPr>
            <a:spLocks noChangeArrowheads="1"/>
          </p:cNvSpPr>
          <p:nvPr/>
        </p:nvSpPr>
        <p:spPr bwMode="auto">
          <a:xfrm>
            <a:off x="3611563" y="5029201"/>
            <a:ext cx="228600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24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27" name="Line 85"/>
          <p:cNvSpPr>
            <a:spLocks noChangeShapeType="1"/>
          </p:cNvSpPr>
          <p:nvPr/>
        </p:nvSpPr>
        <p:spPr bwMode="auto">
          <a:xfrm>
            <a:off x="3840163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28" name="Rectangle 86"/>
          <p:cNvSpPr>
            <a:spLocks noChangeArrowheads="1"/>
          </p:cNvSpPr>
          <p:nvPr/>
        </p:nvSpPr>
        <p:spPr bwMode="auto">
          <a:xfrm>
            <a:off x="3827463" y="5029201"/>
            <a:ext cx="1095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29" name="Line 87"/>
          <p:cNvSpPr>
            <a:spLocks noChangeShapeType="1"/>
          </p:cNvSpPr>
          <p:nvPr/>
        </p:nvSpPr>
        <p:spPr bwMode="auto">
          <a:xfrm>
            <a:off x="4000500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30" name="Rectangle 88"/>
          <p:cNvSpPr>
            <a:spLocks noChangeArrowheads="1"/>
          </p:cNvSpPr>
          <p:nvPr/>
        </p:nvSpPr>
        <p:spPr bwMode="auto">
          <a:xfrm>
            <a:off x="3927475" y="5029201"/>
            <a:ext cx="228600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30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31" name="Line 89"/>
          <p:cNvSpPr>
            <a:spLocks noChangeShapeType="1"/>
          </p:cNvSpPr>
          <p:nvPr/>
        </p:nvSpPr>
        <p:spPr bwMode="auto">
          <a:xfrm>
            <a:off x="4160838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32" name="Rectangle 90"/>
          <p:cNvSpPr>
            <a:spLocks noChangeArrowheads="1"/>
          </p:cNvSpPr>
          <p:nvPr/>
        </p:nvSpPr>
        <p:spPr bwMode="auto">
          <a:xfrm>
            <a:off x="4146550" y="5029201"/>
            <a:ext cx="1095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33" name="Line 91"/>
          <p:cNvSpPr>
            <a:spLocks noChangeShapeType="1"/>
          </p:cNvSpPr>
          <p:nvPr/>
        </p:nvSpPr>
        <p:spPr bwMode="auto">
          <a:xfrm>
            <a:off x="4316413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34" name="Rectangle 92"/>
          <p:cNvSpPr>
            <a:spLocks noChangeArrowheads="1"/>
          </p:cNvSpPr>
          <p:nvPr/>
        </p:nvSpPr>
        <p:spPr bwMode="auto">
          <a:xfrm>
            <a:off x="4211638" y="5029201"/>
            <a:ext cx="30638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36+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35" name="Rectangle 93"/>
          <p:cNvSpPr>
            <a:spLocks noChangeArrowheads="1"/>
          </p:cNvSpPr>
          <p:nvPr/>
        </p:nvSpPr>
        <p:spPr bwMode="auto">
          <a:xfrm>
            <a:off x="2103438" y="5207001"/>
            <a:ext cx="21177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Months before and after birth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36" name="Rectangle 94"/>
          <p:cNvSpPr>
            <a:spLocks noChangeArrowheads="1"/>
          </p:cNvSpPr>
          <p:nvPr/>
        </p:nvSpPr>
        <p:spPr bwMode="auto">
          <a:xfrm>
            <a:off x="1724025" y="5468938"/>
            <a:ext cx="22828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Note: 4025 Respondents in 14424 Observations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37" name="Rectangle 95"/>
          <p:cNvSpPr>
            <a:spLocks noChangeArrowheads="1"/>
          </p:cNvSpPr>
          <p:nvPr/>
        </p:nvSpPr>
        <p:spPr bwMode="auto">
          <a:xfrm>
            <a:off x="2770188" y="1177926"/>
            <a:ext cx="681037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Women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38" name="Rectangle 96"/>
          <p:cNvSpPr>
            <a:spLocks noChangeArrowheads="1"/>
          </p:cNvSpPr>
          <p:nvPr/>
        </p:nvSpPr>
        <p:spPr bwMode="auto">
          <a:xfrm>
            <a:off x="4554538" y="1023938"/>
            <a:ext cx="3648075" cy="4754563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40" name="Rectangle 98"/>
          <p:cNvSpPr>
            <a:spLocks noChangeArrowheads="1"/>
          </p:cNvSpPr>
          <p:nvPr/>
        </p:nvSpPr>
        <p:spPr bwMode="auto">
          <a:xfrm>
            <a:off x="5345113" y="1439863"/>
            <a:ext cx="2706687" cy="35020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41" name="Line 99"/>
          <p:cNvSpPr>
            <a:spLocks noChangeShapeType="1"/>
          </p:cNvSpPr>
          <p:nvPr/>
        </p:nvSpPr>
        <p:spPr bwMode="auto">
          <a:xfrm flipV="1">
            <a:off x="6067425" y="1439863"/>
            <a:ext cx="0" cy="350678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42" name="Line 100"/>
          <p:cNvSpPr>
            <a:spLocks noChangeShapeType="1"/>
          </p:cNvSpPr>
          <p:nvPr/>
        </p:nvSpPr>
        <p:spPr bwMode="auto">
          <a:xfrm>
            <a:off x="5345113" y="3630613"/>
            <a:ext cx="2711450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43" name="Freeform 101"/>
          <p:cNvSpPr>
            <a:spLocks/>
          </p:cNvSpPr>
          <p:nvPr/>
        </p:nvSpPr>
        <p:spPr bwMode="auto">
          <a:xfrm>
            <a:off x="5437188" y="2811463"/>
            <a:ext cx="2528887" cy="1247775"/>
          </a:xfrm>
          <a:custGeom>
            <a:avLst/>
            <a:gdLst>
              <a:gd name="T0" fmla="*/ 0 w 553"/>
              <a:gd name="T1" fmla="*/ 107 h 273"/>
              <a:gd name="T2" fmla="*/ 35 w 553"/>
              <a:gd name="T3" fmla="*/ 130 h 273"/>
              <a:gd name="T4" fmla="*/ 69 w 553"/>
              <a:gd name="T5" fmla="*/ 1 h 273"/>
              <a:gd name="T6" fmla="*/ 104 w 553"/>
              <a:gd name="T7" fmla="*/ 137 h 273"/>
              <a:gd name="T8" fmla="*/ 138 w 553"/>
              <a:gd name="T9" fmla="*/ 28 h 273"/>
              <a:gd name="T10" fmla="*/ 173 w 553"/>
              <a:gd name="T11" fmla="*/ 0 h 273"/>
              <a:gd name="T12" fmla="*/ 208 w 553"/>
              <a:gd name="T13" fmla="*/ 75 h 273"/>
              <a:gd name="T14" fmla="*/ 242 w 553"/>
              <a:gd name="T15" fmla="*/ 39 h 273"/>
              <a:gd name="T16" fmla="*/ 277 w 553"/>
              <a:gd name="T17" fmla="*/ 212 h 273"/>
              <a:gd name="T18" fmla="*/ 311 w 553"/>
              <a:gd name="T19" fmla="*/ 273 h 273"/>
              <a:gd name="T20" fmla="*/ 346 w 553"/>
              <a:gd name="T21" fmla="*/ 183 h 273"/>
              <a:gd name="T22" fmla="*/ 380 w 553"/>
              <a:gd name="T23" fmla="*/ 126 h 273"/>
              <a:gd name="T24" fmla="*/ 415 w 553"/>
              <a:gd name="T25" fmla="*/ 163 h 273"/>
              <a:gd name="T26" fmla="*/ 450 w 553"/>
              <a:gd name="T27" fmla="*/ 131 h 273"/>
              <a:gd name="T28" fmla="*/ 484 w 553"/>
              <a:gd name="T29" fmla="*/ 161 h 273"/>
              <a:gd name="T30" fmla="*/ 519 w 553"/>
              <a:gd name="T31" fmla="*/ 230 h 273"/>
              <a:gd name="T32" fmla="*/ 553 w 553"/>
              <a:gd name="T33" fmla="*/ 155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53" h="273">
                <a:moveTo>
                  <a:pt x="0" y="107"/>
                </a:moveTo>
                <a:lnTo>
                  <a:pt x="35" y="130"/>
                </a:lnTo>
                <a:lnTo>
                  <a:pt x="69" y="1"/>
                </a:lnTo>
                <a:lnTo>
                  <a:pt x="104" y="137"/>
                </a:lnTo>
                <a:lnTo>
                  <a:pt x="138" y="28"/>
                </a:lnTo>
                <a:lnTo>
                  <a:pt x="173" y="0"/>
                </a:lnTo>
                <a:lnTo>
                  <a:pt x="208" y="75"/>
                </a:lnTo>
                <a:lnTo>
                  <a:pt x="242" y="39"/>
                </a:lnTo>
                <a:lnTo>
                  <a:pt x="277" y="212"/>
                </a:lnTo>
                <a:lnTo>
                  <a:pt x="311" y="273"/>
                </a:lnTo>
                <a:lnTo>
                  <a:pt x="346" y="183"/>
                </a:lnTo>
                <a:lnTo>
                  <a:pt x="380" y="126"/>
                </a:lnTo>
                <a:lnTo>
                  <a:pt x="415" y="163"/>
                </a:lnTo>
                <a:lnTo>
                  <a:pt x="450" y="131"/>
                </a:lnTo>
                <a:lnTo>
                  <a:pt x="484" y="161"/>
                </a:lnTo>
                <a:lnTo>
                  <a:pt x="519" y="230"/>
                </a:lnTo>
                <a:lnTo>
                  <a:pt x="553" y="155"/>
                </a:lnTo>
              </a:path>
            </a:pathLst>
          </a:custGeom>
          <a:noFill/>
          <a:ln w="19050">
            <a:solidFill>
              <a:srgbClr val="FF7F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45" name="Freeform 103"/>
          <p:cNvSpPr>
            <a:spLocks/>
          </p:cNvSpPr>
          <p:nvPr/>
        </p:nvSpPr>
        <p:spPr bwMode="auto">
          <a:xfrm>
            <a:off x="5719763" y="2784476"/>
            <a:ext cx="63500" cy="63500"/>
          </a:xfrm>
          <a:custGeom>
            <a:avLst/>
            <a:gdLst>
              <a:gd name="T0" fmla="*/ 20 w 40"/>
              <a:gd name="T1" fmla="*/ 0 h 40"/>
              <a:gd name="T2" fmla="*/ 0 w 40"/>
              <a:gd name="T3" fmla="*/ 20 h 40"/>
              <a:gd name="T4" fmla="*/ 20 w 40"/>
              <a:gd name="T5" fmla="*/ 40 h 40"/>
              <a:gd name="T6" fmla="*/ 40 w 40"/>
              <a:gd name="T7" fmla="*/ 20 h 40"/>
              <a:gd name="T8" fmla="*/ 20 w 40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0">
                <a:moveTo>
                  <a:pt x="20" y="0"/>
                </a:moveTo>
                <a:lnTo>
                  <a:pt x="0" y="20"/>
                </a:lnTo>
                <a:lnTo>
                  <a:pt x="20" y="40"/>
                </a:lnTo>
                <a:lnTo>
                  <a:pt x="40" y="20"/>
                </a:lnTo>
                <a:lnTo>
                  <a:pt x="20" y="0"/>
                </a:lnTo>
                <a:close/>
              </a:path>
            </a:pathLst>
          </a:custGeom>
          <a:solidFill>
            <a:srgbClr val="000000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46" name="Freeform 104"/>
          <p:cNvSpPr>
            <a:spLocks/>
          </p:cNvSpPr>
          <p:nvPr/>
        </p:nvSpPr>
        <p:spPr bwMode="auto">
          <a:xfrm>
            <a:off x="6035675" y="2908301"/>
            <a:ext cx="63500" cy="63500"/>
          </a:xfrm>
          <a:custGeom>
            <a:avLst/>
            <a:gdLst>
              <a:gd name="T0" fmla="*/ 20 w 40"/>
              <a:gd name="T1" fmla="*/ 0 h 40"/>
              <a:gd name="T2" fmla="*/ 0 w 40"/>
              <a:gd name="T3" fmla="*/ 20 h 40"/>
              <a:gd name="T4" fmla="*/ 20 w 40"/>
              <a:gd name="T5" fmla="*/ 40 h 40"/>
              <a:gd name="T6" fmla="*/ 40 w 40"/>
              <a:gd name="T7" fmla="*/ 20 h 40"/>
              <a:gd name="T8" fmla="*/ 20 w 40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0">
                <a:moveTo>
                  <a:pt x="20" y="0"/>
                </a:moveTo>
                <a:lnTo>
                  <a:pt x="0" y="20"/>
                </a:lnTo>
                <a:lnTo>
                  <a:pt x="20" y="40"/>
                </a:lnTo>
                <a:lnTo>
                  <a:pt x="40" y="20"/>
                </a:lnTo>
                <a:lnTo>
                  <a:pt x="20" y="0"/>
                </a:lnTo>
                <a:close/>
              </a:path>
            </a:pathLst>
          </a:custGeom>
          <a:solidFill>
            <a:srgbClr val="000000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47" name="Freeform 105"/>
          <p:cNvSpPr>
            <a:spLocks/>
          </p:cNvSpPr>
          <p:nvPr/>
        </p:nvSpPr>
        <p:spPr bwMode="auto">
          <a:xfrm>
            <a:off x="6196013" y="2779713"/>
            <a:ext cx="63500" cy="63500"/>
          </a:xfrm>
          <a:custGeom>
            <a:avLst/>
            <a:gdLst>
              <a:gd name="T0" fmla="*/ 20 w 40"/>
              <a:gd name="T1" fmla="*/ 0 h 40"/>
              <a:gd name="T2" fmla="*/ 0 w 40"/>
              <a:gd name="T3" fmla="*/ 20 h 40"/>
              <a:gd name="T4" fmla="*/ 20 w 40"/>
              <a:gd name="T5" fmla="*/ 40 h 40"/>
              <a:gd name="T6" fmla="*/ 40 w 40"/>
              <a:gd name="T7" fmla="*/ 20 h 40"/>
              <a:gd name="T8" fmla="*/ 20 w 40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0">
                <a:moveTo>
                  <a:pt x="20" y="0"/>
                </a:moveTo>
                <a:lnTo>
                  <a:pt x="0" y="20"/>
                </a:lnTo>
                <a:lnTo>
                  <a:pt x="20" y="40"/>
                </a:lnTo>
                <a:lnTo>
                  <a:pt x="40" y="20"/>
                </a:lnTo>
                <a:lnTo>
                  <a:pt x="20" y="0"/>
                </a:lnTo>
                <a:close/>
              </a:path>
            </a:pathLst>
          </a:custGeom>
          <a:solidFill>
            <a:srgbClr val="000000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48" name="Freeform 106"/>
          <p:cNvSpPr>
            <a:spLocks/>
          </p:cNvSpPr>
          <p:nvPr/>
        </p:nvSpPr>
        <p:spPr bwMode="auto">
          <a:xfrm>
            <a:off x="6356350" y="3122613"/>
            <a:ext cx="63500" cy="63500"/>
          </a:xfrm>
          <a:custGeom>
            <a:avLst/>
            <a:gdLst>
              <a:gd name="T0" fmla="*/ 20 w 40"/>
              <a:gd name="T1" fmla="*/ 0 h 40"/>
              <a:gd name="T2" fmla="*/ 0 w 40"/>
              <a:gd name="T3" fmla="*/ 20 h 40"/>
              <a:gd name="T4" fmla="*/ 20 w 40"/>
              <a:gd name="T5" fmla="*/ 40 h 40"/>
              <a:gd name="T6" fmla="*/ 40 w 40"/>
              <a:gd name="T7" fmla="*/ 20 h 40"/>
              <a:gd name="T8" fmla="*/ 20 w 40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0">
                <a:moveTo>
                  <a:pt x="20" y="0"/>
                </a:moveTo>
                <a:lnTo>
                  <a:pt x="0" y="20"/>
                </a:lnTo>
                <a:lnTo>
                  <a:pt x="20" y="40"/>
                </a:lnTo>
                <a:lnTo>
                  <a:pt x="40" y="20"/>
                </a:lnTo>
                <a:lnTo>
                  <a:pt x="20" y="0"/>
                </a:lnTo>
                <a:close/>
              </a:path>
            </a:pathLst>
          </a:custGeom>
          <a:solidFill>
            <a:srgbClr val="000000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49" name="Freeform 107"/>
          <p:cNvSpPr>
            <a:spLocks/>
          </p:cNvSpPr>
          <p:nvPr/>
        </p:nvSpPr>
        <p:spPr bwMode="auto">
          <a:xfrm>
            <a:off x="6510338" y="2957513"/>
            <a:ext cx="65087" cy="65088"/>
          </a:xfrm>
          <a:custGeom>
            <a:avLst/>
            <a:gdLst>
              <a:gd name="T0" fmla="*/ 21 w 41"/>
              <a:gd name="T1" fmla="*/ 0 h 41"/>
              <a:gd name="T2" fmla="*/ 0 w 41"/>
              <a:gd name="T3" fmla="*/ 20 h 41"/>
              <a:gd name="T4" fmla="*/ 21 w 41"/>
              <a:gd name="T5" fmla="*/ 41 h 41"/>
              <a:gd name="T6" fmla="*/ 41 w 41"/>
              <a:gd name="T7" fmla="*/ 20 h 41"/>
              <a:gd name="T8" fmla="*/ 21 w 41"/>
              <a:gd name="T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41">
                <a:moveTo>
                  <a:pt x="21" y="0"/>
                </a:moveTo>
                <a:lnTo>
                  <a:pt x="0" y="20"/>
                </a:lnTo>
                <a:lnTo>
                  <a:pt x="21" y="41"/>
                </a:lnTo>
                <a:lnTo>
                  <a:pt x="41" y="20"/>
                </a:lnTo>
                <a:lnTo>
                  <a:pt x="21" y="0"/>
                </a:lnTo>
                <a:close/>
              </a:path>
            </a:pathLst>
          </a:custGeom>
          <a:solidFill>
            <a:srgbClr val="000000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50" name="Freeform 108"/>
          <p:cNvSpPr>
            <a:spLocks/>
          </p:cNvSpPr>
          <p:nvPr/>
        </p:nvSpPr>
        <p:spPr bwMode="auto">
          <a:xfrm>
            <a:off x="5403850" y="3268663"/>
            <a:ext cx="65087" cy="63500"/>
          </a:xfrm>
          <a:custGeom>
            <a:avLst/>
            <a:gdLst>
              <a:gd name="T0" fmla="*/ 21 w 41"/>
              <a:gd name="T1" fmla="*/ 0 h 40"/>
              <a:gd name="T2" fmla="*/ 0 w 41"/>
              <a:gd name="T3" fmla="*/ 20 h 40"/>
              <a:gd name="T4" fmla="*/ 21 w 41"/>
              <a:gd name="T5" fmla="*/ 40 h 40"/>
              <a:gd name="T6" fmla="*/ 41 w 41"/>
              <a:gd name="T7" fmla="*/ 20 h 40"/>
              <a:gd name="T8" fmla="*/ 21 w 41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40">
                <a:moveTo>
                  <a:pt x="21" y="0"/>
                </a:moveTo>
                <a:lnTo>
                  <a:pt x="0" y="20"/>
                </a:lnTo>
                <a:lnTo>
                  <a:pt x="21" y="40"/>
                </a:lnTo>
                <a:lnTo>
                  <a:pt x="41" y="20"/>
                </a:lnTo>
                <a:lnTo>
                  <a:pt x="21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51" name="Freeform 109"/>
          <p:cNvSpPr>
            <a:spLocks/>
          </p:cNvSpPr>
          <p:nvPr/>
        </p:nvSpPr>
        <p:spPr bwMode="auto">
          <a:xfrm>
            <a:off x="5564188" y="3373438"/>
            <a:ext cx="65087" cy="65088"/>
          </a:xfrm>
          <a:custGeom>
            <a:avLst/>
            <a:gdLst>
              <a:gd name="T0" fmla="*/ 20 w 41"/>
              <a:gd name="T1" fmla="*/ 0 h 41"/>
              <a:gd name="T2" fmla="*/ 0 w 41"/>
              <a:gd name="T3" fmla="*/ 20 h 41"/>
              <a:gd name="T4" fmla="*/ 20 w 41"/>
              <a:gd name="T5" fmla="*/ 41 h 41"/>
              <a:gd name="T6" fmla="*/ 41 w 41"/>
              <a:gd name="T7" fmla="*/ 20 h 41"/>
              <a:gd name="T8" fmla="*/ 20 w 41"/>
              <a:gd name="T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41">
                <a:moveTo>
                  <a:pt x="20" y="0"/>
                </a:moveTo>
                <a:lnTo>
                  <a:pt x="0" y="20"/>
                </a:lnTo>
                <a:lnTo>
                  <a:pt x="20" y="41"/>
                </a:lnTo>
                <a:lnTo>
                  <a:pt x="41" y="20"/>
                </a:ln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52" name="Freeform 110"/>
          <p:cNvSpPr>
            <a:spLocks/>
          </p:cNvSpPr>
          <p:nvPr/>
        </p:nvSpPr>
        <p:spPr bwMode="auto">
          <a:xfrm>
            <a:off x="5880100" y="3405188"/>
            <a:ext cx="63500" cy="65088"/>
          </a:xfrm>
          <a:custGeom>
            <a:avLst/>
            <a:gdLst>
              <a:gd name="T0" fmla="*/ 20 w 40"/>
              <a:gd name="T1" fmla="*/ 0 h 41"/>
              <a:gd name="T2" fmla="*/ 0 w 40"/>
              <a:gd name="T3" fmla="*/ 21 h 41"/>
              <a:gd name="T4" fmla="*/ 20 w 40"/>
              <a:gd name="T5" fmla="*/ 41 h 41"/>
              <a:gd name="T6" fmla="*/ 40 w 40"/>
              <a:gd name="T7" fmla="*/ 21 h 41"/>
              <a:gd name="T8" fmla="*/ 20 w 40"/>
              <a:gd name="T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1">
                <a:moveTo>
                  <a:pt x="20" y="0"/>
                </a:moveTo>
                <a:lnTo>
                  <a:pt x="0" y="21"/>
                </a:lnTo>
                <a:lnTo>
                  <a:pt x="20" y="41"/>
                </a:lnTo>
                <a:lnTo>
                  <a:pt x="40" y="21"/>
                </a:ln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53" name="Freeform 111"/>
          <p:cNvSpPr>
            <a:spLocks/>
          </p:cNvSpPr>
          <p:nvPr/>
        </p:nvSpPr>
        <p:spPr bwMode="auto">
          <a:xfrm>
            <a:off x="6670675" y="3748088"/>
            <a:ext cx="65087" cy="65088"/>
          </a:xfrm>
          <a:custGeom>
            <a:avLst/>
            <a:gdLst>
              <a:gd name="T0" fmla="*/ 20 w 41"/>
              <a:gd name="T1" fmla="*/ 0 h 41"/>
              <a:gd name="T2" fmla="*/ 0 w 41"/>
              <a:gd name="T3" fmla="*/ 21 h 41"/>
              <a:gd name="T4" fmla="*/ 20 w 41"/>
              <a:gd name="T5" fmla="*/ 41 h 41"/>
              <a:gd name="T6" fmla="*/ 41 w 41"/>
              <a:gd name="T7" fmla="*/ 21 h 41"/>
              <a:gd name="T8" fmla="*/ 20 w 41"/>
              <a:gd name="T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41">
                <a:moveTo>
                  <a:pt x="20" y="0"/>
                </a:moveTo>
                <a:lnTo>
                  <a:pt x="0" y="21"/>
                </a:lnTo>
                <a:lnTo>
                  <a:pt x="20" y="41"/>
                </a:lnTo>
                <a:lnTo>
                  <a:pt x="41" y="21"/>
                </a:ln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54" name="Freeform 112"/>
          <p:cNvSpPr>
            <a:spLocks/>
          </p:cNvSpPr>
          <p:nvPr/>
        </p:nvSpPr>
        <p:spPr bwMode="auto">
          <a:xfrm>
            <a:off x="6826250" y="4027488"/>
            <a:ext cx="65087" cy="63500"/>
          </a:xfrm>
          <a:custGeom>
            <a:avLst/>
            <a:gdLst>
              <a:gd name="T0" fmla="*/ 20 w 41"/>
              <a:gd name="T1" fmla="*/ 0 h 40"/>
              <a:gd name="T2" fmla="*/ 0 w 41"/>
              <a:gd name="T3" fmla="*/ 20 h 40"/>
              <a:gd name="T4" fmla="*/ 20 w 41"/>
              <a:gd name="T5" fmla="*/ 40 h 40"/>
              <a:gd name="T6" fmla="*/ 41 w 41"/>
              <a:gd name="T7" fmla="*/ 20 h 40"/>
              <a:gd name="T8" fmla="*/ 20 w 41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40">
                <a:moveTo>
                  <a:pt x="20" y="0"/>
                </a:moveTo>
                <a:lnTo>
                  <a:pt x="0" y="20"/>
                </a:lnTo>
                <a:lnTo>
                  <a:pt x="20" y="40"/>
                </a:lnTo>
                <a:lnTo>
                  <a:pt x="41" y="20"/>
                </a:ln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55" name="Freeform 113"/>
          <p:cNvSpPr>
            <a:spLocks/>
          </p:cNvSpPr>
          <p:nvPr/>
        </p:nvSpPr>
        <p:spPr bwMode="auto">
          <a:xfrm>
            <a:off x="6986588" y="3616326"/>
            <a:ext cx="63500" cy="63500"/>
          </a:xfrm>
          <a:custGeom>
            <a:avLst/>
            <a:gdLst>
              <a:gd name="T0" fmla="*/ 20 w 40"/>
              <a:gd name="T1" fmla="*/ 0 h 40"/>
              <a:gd name="T2" fmla="*/ 0 w 40"/>
              <a:gd name="T3" fmla="*/ 20 h 40"/>
              <a:gd name="T4" fmla="*/ 20 w 40"/>
              <a:gd name="T5" fmla="*/ 40 h 40"/>
              <a:gd name="T6" fmla="*/ 40 w 40"/>
              <a:gd name="T7" fmla="*/ 20 h 40"/>
              <a:gd name="T8" fmla="*/ 20 w 40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0">
                <a:moveTo>
                  <a:pt x="20" y="0"/>
                </a:moveTo>
                <a:lnTo>
                  <a:pt x="0" y="20"/>
                </a:lnTo>
                <a:lnTo>
                  <a:pt x="20" y="40"/>
                </a:lnTo>
                <a:lnTo>
                  <a:pt x="40" y="20"/>
                </a:ln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56" name="Freeform 114"/>
          <p:cNvSpPr>
            <a:spLocks/>
          </p:cNvSpPr>
          <p:nvPr/>
        </p:nvSpPr>
        <p:spPr bwMode="auto">
          <a:xfrm>
            <a:off x="7142163" y="3355976"/>
            <a:ext cx="63500" cy="63500"/>
          </a:xfrm>
          <a:custGeom>
            <a:avLst/>
            <a:gdLst>
              <a:gd name="T0" fmla="*/ 20 w 40"/>
              <a:gd name="T1" fmla="*/ 0 h 40"/>
              <a:gd name="T2" fmla="*/ 0 w 40"/>
              <a:gd name="T3" fmla="*/ 20 h 40"/>
              <a:gd name="T4" fmla="*/ 20 w 40"/>
              <a:gd name="T5" fmla="*/ 40 h 40"/>
              <a:gd name="T6" fmla="*/ 40 w 40"/>
              <a:gd name="T7" fmla="*/ 20 h 40"/>
              <a:gd name="T8" fmla="*/ 20 w 40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0">
                <a:moveTo>
                  <a:pt x="20" y="0"/>
                </a:moveTo>
                <a:lnTo>
                  <a:pt x="0" y="20"/>
                </a:lnTo>
                <a:lnTo>
                  <a:pt x="20" y="40"/>
                </a:lnTo>
                <a:lnTo>
                  <a:pt x="40" y="20"/>
                </a:ln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57" name="Freeform 115"/>
          <p:cNvSpPr>
            <a:spLocks/>
          </p:cNvSpPr>
          <p:nvPr/>
        </p:nvSpPr>
        <p:spPr bwMode="auto">
          <a:xfrm>
            <a:off x="7302500" y="3524251"/>
            <a:ext cx="63500" cy="65088"/>
          </a:xfrm>
          <a:custGeom>
            <a:avLst/>
            <a:gdLst>
              <a:gd name="T0" fmla="*/ 20 w 40"/>
              <a:gd name="T1" fmla="*/ 0 h 41"/>
              <a:gd name="T2" fmla="*/ 0 w 40"/>
              <a:gd name="T3" fmla="*/ 20 h 41"/>
              <a:gd name="T4" fmla="*/ 20 w 40"/>
              <a:gd name="T5" fmla="*/ 41 h 41"/>
              <a:gd name="T6" fmla="*/ 40 w 40"/>
              <a:gd name="T7" fmla="*/ 20 h 41"/>
              <a:gd name="T8" fmla="*/ 20 w 40"/>
              <a:gd name="T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1">
                <a:moveTo>
                  <a:pt x="20" y="0"/>
                </a:moveTo>
                <a:lnTo>
                  <a:pt x="0" y="20"/>
                </a:lnTo>
                <a:lnTo>
                  <a:pt x="20" y="41"/>
                </a:lnTo>
                <a:lnTo>
                  <a:pt x="40" y="20"/>
                </a:ln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58" name="Freeform 116"/>
          <p:cNvSpPr>
            <a:spLocks/>
          </p:cNvSpPr>
          <p:nvPr/>
        </p:nvSpPr>
        <p:spPr bwMode="auto">
          <a:xfrm>
            <a:off x="7462838" y="3378201"/>
            <a:ext cx="63500" cy="63500"/>
          </a:xfrm>
          <a:custGeom>
            <a:avLst/>
            <a:gdLst>
              <a:gd name="T0" fmla="*/ 20 w 40"/>
              <a:gd name="T1" fmla="*/ 0 h 40"/>
              <a:gd name="T2" fmla="*/ 0 w 40"/>
              <a:gd name="T3" fmla="*/ 20 h 40"/>
              <a:gd name="T4" fmla="*/ 20 w 40"/>
              <a:gd name="T5" fmla="*/ 40 h 40"/>
              <a:gd name="T6" fmla="*/ 40 w 40"/>
              <a:gd name="T7" fmla="*/ 20 h 40"/>
              <a:gd name="T8" fmla="*/ 20 w 40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0">
                <a:moveTo>
                  <a:pt x="20" y="0"/>
                </a:moveTo>
                <a:lnTo>
                  <a:pt x="0" y="20"/>
                </a:lnTo>
                <a:lnTo>
                  <a:pt x="20" y="40"/>
                </a:lnTo>
                <a:lnTo>
                  <a:pt x="40" y="20"/>
                </a:ln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59" name="Freeform 117"/>
          <p:cNvSpPr>
            <a:spLocks/>
          </p:cNvSpPr>
          <p:nvPr/>
        </p:nvSpPr>
        <p:spPr bwMode="auto">
          <a:xfrm>
            <a:off x="7618413" y="3516313"/>
            <a:ext cx="63500" cy="63500"/>
          </a:xfrm>
          <a:custGeom>
            <a:avLst/>
            <a:gdLst>
              <a:gd name="T0" fmla="*/ 20 w 40"/>
              <a:gd name="T1" fmla="*/ 0 h 40"/>
              <a:gd name="T2" fmla="*/ 0 w 40"/>
              <a:gd name="T3" fmla="*/ 20 h 40"/>
              <a:gd name="T4" fmla="*/ 20 w 40"/>
              <a:gd name="T5" fmla="*/ 40 h 40"/>
              <a:gd name="T6" fmla="*/ 40 w 40"/>
              <a:gd name="T7" fmla="*/ 20 h 40"/>
              <a:gd name="T8" fmla="*/ 20 w 40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0">
                <a:moveTo>
                  <a:pt x="20" y="0"/>
                </a:moveTo>
                <a:lnTo>
                  <a:pt x="0" y="20"/>
                </a:lnTo>
                <a:lnTo>
                  <a:pt x="20" y="40"/>
                </a:lnTo>
                <a:lnTo>
                  <a:pt x="40" y="20"/>
                </a:ln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60" name="Freeform 118"/>
          <p:cNvSpPr>
            <a:spLocks/>
          </p:cNvSpPr>
          <p:nvPr/>
        </p:nvSpPr>
        <p:spPr bwMode="auto">
          <a:xfrm>
            <a:off x="7777163" y="3830638"/>
            <a:ext cx="65087" cy="65088"/>
          </a:xfrm>
          <a:custGeom>
            <a:avLst/>
            <a:gdLst>
              <a:gd name="T0" fmla="*/ 21 w 41"/>
              <a:gd name="T1" fmla="*/ 0 h 41"/>
              <a:gd name="T2" fmla="*/ 0 w 41"/>
              <a:gd name="T3" fmla="*/ 20 h 41"/>
              <a:gd name="T4" fmla="*/ 21 w 41"/>
              <a:gd name="T5" fmla="*/ 41 h 41"/>
              <a:gd name="T6" fmla="*/ 41 w 41"/>
              <a:gd name="T7" fmla="*/ 20 h 41"/>
              <a:gd name="T8" fmla="*/ 21 w 41"/>
              <a:gd name="T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41">
                <a:moveTo>
                  <a:pt x="21" y="0"/>
                </a:moveTo>
                <a:lnTo>
                  <a:pt x="0" y="20"/>
                </a:lnTo>
                <a:lnTo>
                  <a:pt x="21" y="41"/>
                </a:lnTo>
                <a:lnTo>
                  <a:pt x="41" y="20"/>
                </a:lnTo>
                <a:lnTo>
                  <a:pt x="21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61" name="Freeform 119"/>
          <p:cNvSpPr>
            <a:spLocks/>
          </p:cNvSpPr>
          <p:nvPr/>
        </p:nvSpPr>
        <p:spPr bwMode="auto">
          <a:xfrm>
            <a:off x="7932738" y="3487738"/>
            <a:ext cx="65087" cy="65088"/>
          </a:xfrm>
          <a:custGeom>
            <a:avLst/>
            <a:gdLst>
              <a:gd name="T0" fmla="*/ 21 w 41"/>
              <a:gd name="T1" fmla="*/ 0 h 41"/>
              <a:gd name="T2" fmla="*/ 0 w 41"/>
              <a:gd name="T3" fmla="*/ 20 h 41"/>
              <a:gd name="T4" fmla="*/ 21 w 41"/>
              <a:gd name="T5" fmla="*/ 41 h 41"/>
              <a:gd name="T6" fmla="*/ 41 w 41"/>
              <a:gd name="T7" fmla="*/ 20 h 41"/>
              <a:gd name="T8" fmla="*/ 21 w 41"/>
              <a:gd name="T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41">
                <a:moveTo>
                  <a:pt x="21" y="0"/>
                </a:moveTo>
                <a:lnTo>
                  <a:pt x="0" y="20"/>
                </a:lnTo>
                <a:lnTo>
                  <a:pt x="21" y="41"/>
                </a:lnTo>
                <a:lnTo>
                  <a:pt x="41" y="20"/>
                </a:lnTo>
                <a:lnTo>
                  <a:pt x="21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pSp>
        <p:nvGrpSpPr>
          <p:cNvPr id="161" name="Gruppieren 160"/>
          <p:cNvGrpSpPr/>
          <p:nvPr/>
        </p:nvGrpSpPr>
        <p:grpSpPr>
          <a:xfrm>
            <a:off x="5403850" y="2724151"/>
            <a:ext cx="2593975" cy="1098550"/>
            <a:chOff x="5403850" y="2724151"/>
            <a:chExt cx="2593975" cy="1098550"/>
          </a:xfrm>
        </p:grpSpPr>
        <p:sp>
          <p:nvSpPr>
            <p:cNvPr id="3144" name="Freeform 102"/>
            <p:cNvSpPr>
              <a:spLocks/>
            </p:cNvSpPr>
            <p:nvPr/>
          </p:nvSpPr>
          <p:spPr bwMode="auto">
            <a:xfrm>
              <a:off x="5437188" y="2755901"/>
              <a:ext cx="2528887" cy="1033463"/>
            </a:xfrm>
            <a:custGeom>
              <a:avLst/>
              <a:gdLst>
                <a:gd name="T0" fmla="*/ 0 w 553"/>
                <a:gd name="T1" fmla="*/ 122 h 226"/>
                <a:gd name="T2" fmla="*/ 35 w 553"/>
                <a:gd name="T3" fmla="*/ 182 h 226"/>
                <a:gd name="T4" fmla="*/ 69 w 553"/>
                <a:gd name="T5" fmla="*/ 37 h 226"/>
                <a:gd name="T6" fmla="*/ 104 w 553"/>
                <a:gd name="T7" fmla="*/ 150 h 226"/>
                <a:gd name="T8" fmla="*/ 138 w 553"/>
                <a:gd name="T9" fmla="*/ 46 h 226"/>
                <a:gd name="T10" fmla="*/ 173 w 553"/>
                <a:gd name="T11" fmla="*/ 8 h 226"/>
                <a:gd name="T12" fmla="*/ 208 w 553"/>
                <a:gd name="T13" fmla="*/ 57 h 226"/>
                <a:gd name="T14" fmla="*/ 242 w 553"/>
                <a:gd name="T15" fmla="*/ 0 h 226"/>
                <a:gd name="T16" fmla="*/ 277 w 553"/>
                <a:gd name="T17" fmla="*/ 167 h 226"/>
                <a:gd name="T18" fmla="*/ 311 w 553"/>
                <a:gd name="T19" fmla="*/ 226 h 226"/>
                <a:gd name="T20" fmla="*/ 346 w 553"/>
                <a:gd name="T21" fmla="*/ 156 h 226"/>
                <a:gd name="T22" fmla="*/ 380 w 553"/>
                <a:gd name="T23" fmla="*/ 69 h 226"/>
                <a:gd name="T24" fmla="*/ 415 w 553"/>
                <a:gd name="T25" fmla="*/ 110 h 226"/>
                <a:gd name="T26" fmla="*/ 450 w 553"/>
                <a:gd name="T27" fmla="*/ 84 h 226"/>
                <a:gd name="T28" fmla="*/ 484 w 553"/>
                <a:gd name="T29" fmla="*/ 129 h 226"/>
                <a:gd name="T30" fmla="*/ 519 w 553"/>
                <a:gd name="T31" fmla="*/ 167 h 226"/>
                <a:gd name="T32" fmla="*/ 553 w 553"/>
                <a:gd name="T33" fmla="*/ 12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53" h="226">
                  <a:moveTo>
                    <a:pt x="0" y="122"/>
                  </a:moveTo>
                  <a:lnTo>
                    <a:pt x="35" y="182"/>
                  </a:lnTo>
                  <a:lnTo>
                    <a:pt x="69" y="37"/>
                  </a:lnTo>
                  <a:lnTo>
                    <a:pt x="104" y="150"/>
                  </a:lnTo>
                  <a:lnTo>
                    <a:pt x="138" y="46"/>
                  </a:lnTo>
                  <a:lnTo>
                    <a:pt x="173" y="8"/>
                  </a:lnTo>
                  <a:lnTo>
                    <a:pt x="208" y="57"/>
                  </a:lnTo>
                  <a:lnTo>
                    <a:pt x="242" y="0"/>
                  </a:lnTo>
                  <a:lnTo>
                    <a:pt x="277" y="167"/>
                  </a:lnTo>
                  <a:lnTo>
                    <a:pt x="311" y="226"/>
                  </a:lnTo>
                  <a:lnTo>
                    <a:pt x="346" y="156"/>
                  </a:lnTo>
                  <a:lnTo>
                    <a:pt x="380" y="69"/>
                  </a:lnTo>
                  <a:lnTo>
                    <a:pt x="415" y="110"/>
                  </a:lnTo>
                  <a:lnTo>
                    <a:pt x="450" y="84"/>
                  </a:lnTo>
                  <a:lnTo>
                    <a:pt x="484" y="129"/>
                  </a:lnTo>
                  <a:lnTo>
                    <a:pt x="519" y="167"/>
                  </a:lnTo>
                  <a:lnTo>
                    <a:pt x="553" y="12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grpSp>
          <p:nvGrpSpPr>
            <p:cNvPr id="160" name="Gruppieren 159"/>
            <p:cNvGrpSpPr/>
            <p:nvPr/>
          </p:nvGrpSpPr>
          <p:grpSpPr>
            <a:xfrm>
              <a:off x="5403850" y="2724151"/>
              <a:ext cx="2593975" cy="1098550"/>
              <a:chOff x="5403850" y="2724151"/>
              <a:chExt cx="2593975" cy="1098550"/>
            </a:xfrm>
          </p:grpSpPr>
          <p:sp>
            <p:nvSpPr>
              <p:cNvPr id="3162" name="Freeform 120"/>
              <p:cNvSpPr>
                <a:spLocks/>
              </p:cNvSpPr>
              <p:nvPr/>
            </p:nvSpPr>
            <p:spPr bwMode="auto">
              <a:xfrm>
                <a:off x="5719763" y="2894013"/>
                <a:ext cx="63500" cy="63500"/>
              </a:xfrm>
              <a:custGeom>
                <a:avLst/>
                <a:gdLst>
                  <a:gd name="T0" fmla="*/ 20 w 40"/>
                  <a:gd name="T1" fmla="*/ 0 h 40"/>
                  <a:gd name="T2" fmla="*/ 0 w 40"/>
                  <a:gd name="T3" fmla="*/ 20 h 40"/>
                  <a:gd name="T4" fmla="*/ 20 w 40"/>
                  <a:gd name="T5" fmla="*/ 40 h 40"/>
                  <a:gd name="T6" fmla="*/ 40 w 40"/>
                  <a:gd name="T7" fmla="*/ 20 h 40"/>
                  <a:gd name="T8" fmla="*/ 20 w 40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lnTo>
                      <a:pt x="0" y="20"/>
                    </a:lnTo>
                    <a:lnTo>
                      <a:pt x="20" y="40"/>
                    </a:lnTo>
                    <a:lnTo>
                      <a:pt x="40" y="2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63" name="Freeform 121"/>
              <p:cNvSpPr>
                <a:spLocks/>
              </p:cNvSpPr>
              <p:nvPr/>
            </p:nvSpPr>
            <p:spPr bwMode="auto">
              <a:xfrm>
                <a:off x="6035675" y="2935288"/>
                <a:ext cx="63500" cy="63500"/>
              </a:xfrm>
              <a:custGeom>
                <a:avLst/>
                <a:gdLst>
                  <a:gd name="T0" fmla="*/ 20 w 40"/>
                  <a:gd name="T1" fmla="*/ 0 h 40"/>
                  <a:gd name="T2" fmla="*/ 0 w 40"/>
                  <a:gd name="T3" fmla="*/ 20 h 40"/>
                  <a:gd name="T4" fmla="*/ 20 w 40"/>
                  <a:gd name="T5" fmla="*/ 40 h 40"/>
                  <a:gd name="T6" fmla="*/ 40 w 40"/>
                  <a:gd name="T7" fmla="*/ 20 h 40"/>
                  <a:gd name="T8" fmla="*/ 20 w 40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lnTo>
                      <a:pt x="0" y="20"/>
                    </a:lnTo>
                    <a:lnTo>
                      <a:pt x="20" y="40"/>
                    </a:lnTo>
                    <a:lnTo>
                      <a:pt x="40" y="2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64" name="Freeform 122"/>
              <p:cNvSpPr>
                <a:spLocks/>
              </p:cNvSpPr>
              <p:nvPr/>
            </p:nvSpPr>
            <p:spPr bwMode="auto">
              <a:xfrm>
                <a:off x="6196013" y="2760663"/>
                <a:ext cx="63500" cy="65088"/>
              </a:xfrm>
              <a:custGeom>
                <a:avLst/>
                <a:gdLst>
                  <a:gd name="T0" fmla="*/ 20 w 40"/>
                  <a:gd name="T1" fmla="*/ 0 h 41"/>
                  <a:gd name="T2" fmla="*/ 0 w 40"/>
                  <a:gd name="T3" fmla="*/ 21 h 41"/>
                  <a:gd name="T4" fmla="*/ 20 w 40"/>
                  <a:gd name="T5" fmla="*/ 41 h 41"/>
                  <a:gd name="T6" fmla="*/ 40 w 40"/>
                  <a:gd name="T7" fmla="*/ 21 h 41"/>
                  <a:gd name="T8" fmla="*/ 20 w 40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1">
                    <a:moveTo>
                      <a:pt x="20" y="0"/>
                    </a:moveTo>
                    <a:lnTo>
                      <a:pt x="0" y="21"/>
                    </a:lnTo>
                    <a:lnTo>
                      <a:pt x="20" y="41"/>
                    </a:lnTo>
                    <a:lnTo>
                      <a:pt x="40" y="21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65" name="Freeform 123"/>
              <p:cNvSpPr>
                <a:spLocks/>
              </p:cNvSpPr>
              <p:nvPr/>
            </p:nvSpPr>
            <p:spPr bwMode="auto">
              <a:xfrm>
                <a:off x="6356350" y="2984501"/>
                <a:ext cx="63500" cy="65088"/>
              </a:xfrm>
              <a:custGeom>
                <a:avLst/>
                <a:gdLst>
                  <a:gd name="T0" fmla="*/ 20 w 40"/>
                  <a:gd name="T1" fmla="*/ 0 h 41"/>
                  <a:gd name="T2" fmla="*/ 0 w 40"/>
                  <a:gd name="T3" fmla="*/ 21 h 41"/>
                  <a:gd name="T4" fmla="*/ 20 w 40"/>
                  <a:gd name="T5" fmla="*/ 41 h 41"/>
                  <a:gd name="T6" fmla="*/ 40 w 40"/>
                  <a:gd name="T7" fmla="*/ 21 h 41"/>
                  <a:gd name="T8" fmla="*/ 20 w 40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1">
                    <a:moveTo>
                      <a:pt x="20" y="0"/>
                    </a:moveTo>
                    <a:lnTo>
                      <a:pt x="0" y="21"/>
                    </a:lnTo>
                    <a:lnTo>
                      <a:pt x="20" y="41"/>
                    </a:lnTo>
                    <a:lnTo>
                      <a:pt x="40" y="21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66" name="Freeform 124"/>
              <p:cNvSpPr>
                <a:spLocks/>
              </p:cNvSpPr>
              <p:nvPr/>
            </p:nvSpPr>
            <p:spPr bwMode="auto">
              <a:xfrm>
                <a:off x="6510338" y="2724151"/>
                <a:ext cx="65087" cy="65088"/>
              </a:xfrm>
              <a:custGeom>
                <a:avLst/>
                <a:gdLst>
                  <a:gd name="T0" fmla="*/ 21 w 41"/>
                  <a:gd name="T1" fmla="*/ 0 h 41"/>
                  <a:gd name="T2" fmla="*/ 0 w 41"/>
                  <a:gd name="T3" fmla="*/ 20 h 41"/>
                  <a:gd name="T4" fmla="*/ 21 w 41"/>
                  <a:gd name="T5" fmla="*/ 41 h 41"/>
                  <a:gd name="T6" fmla="*/ 41 w 41"/>
                  <a:gd name="T7" fmla="*/ 20 h 41"/>
                  <a:gd name="T8" fmla="*/ 21 w 41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21" y="0"/>
                    </a:moveTo>
                    <a:lnTo>
                      <a:pt x="0" y="20"/>
                    </a:lnTo>
                    <a:lnTo>
                      <a:pt x="21" y="41"/>
                    </a:lnTo>
                    <a:lnTo>
                      <a:pt x="41" y="2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67" name="Freeform 125"/>
              <p:cNvSpPr>
                <a:spLocks/>
              </p:cNvSpPr>
              <p:nvPr/>
            </p:nvSpPr>
            <p:spPr bwMode="auto">
              <a:xfrm>
                <a:off x="7142163" y="3040063"/>
                <a:ext cx="63500" cy="63500"/>
              </a:xfrm>
              <a:custGeom>
                <a:avLst/>
                <a:gdLst>
                  <a:gd name="T0" fmla="*/ 20 w 40"/>
                  <a:gd name="T1" fmla="*/ 0 h 40"/>
                  <a:gd name="T2" fmla="*/ 0 w 40"/>
                  <a:gd name="T3" fmla="*/ 20 h 40"/>
                  <a:gd name="T4" fmla="*/ 20 w 40"/>
                  <a:gd name="T5" fmla="*/ 40 h 40"/>
                  <a:gd name="T6" fmla="*/ 40 w 40"/>
                  <a:gd name="T7" fmla="*/ 20 h 40"/>
                  <a:gd name="T8" fmla="*/ 20 w 40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lnTo>
                      <a:pt x="0" y="20"/>
                    </a:lnTo>
                    <a:lnTo>
                      <a:pt x="20" y="40"/>
                    </a:lnTo>
                    <a:lnTo>
                      <a:pt x="40" y="2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68" name="Freeform 126"/>
              <p:cNvSpPr>
                <a:spLocks/>
              </p:cNvSpPr>
              <p:nvPr/>
            </p:nvSpPr>
            <p:spPr bwMode="auto">
              <a:xfrm>
                <a:off x="5403850" y="3282951"/>
                <a:ext cx="65087" cy="63500"/>
              </a:xfrm>
              <a:custGeom>
                <a:avLst/>
                <a:gdLst>
                  <a:gd name="T0" fmla="*/ 21 w 41"/>
                  <a:gd name="T1" fmla="*/ 0 h 40"/>
                  <a:gd name="T2" fmla="*/ 0 w 41"/>
                  <a:gd name="T3" fmla="*/ 20 h 40"/>
                  <a:gd name="T4" fmla="*/ 21 w 41"/>
                  <a:gd name="T5" fmla="*/ 40 h 40"/>
                  <a:gd name="T6" fmla="*/ 41 w 41"/>
                  <a:gd name="T7" fmla="*/ 20 h 40"/>
                  <a:gd name="T8" fmla="*/ 21 w 41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0">
                    <a:moveTo>
                      <a:pt x="21" y="0"/>
                    </a:moveTo>
                    <a:lnTo>
                      <a:pt x="0" y="20"/>
                    </a:lnTo>
                    <a:lnTo>
                      <a:pt x="21" y="40"/>
                    </a:lnTo>
                    <a:lnTo>
                      <a:pt x="41" y="2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69" name="Freeform 127"/>
              <p:cNvSpPr>
                <a:spLocks/>
              </p:cNvSpPr>
              <p:nvPr/>
            </p:nvSpPr>
            <p:spPr bwMode="auto">
              <a:xfrm>
                <a:off x="5564188" y="3556001"/>
                <a:ext cx="65087" cy="65088"/>
              </a:xfrm>
              <a:custGeom>
                <a:avLst/>
                <a:gdLst>
                  <a:gd name="T0" fmla="*/ 20 w 41"/>
                  <a:gd name="T1" fmla="*/ 0 h 41"/>
                  <a:gd name="T2" fmla="*/ 0 w 41"/>
                  <a:gd name="T3" fmla="*/ 21 h 41"/>
                  <a:gd name="T4" fmla="*/ 20 w 41"/>
                  <a:gd name="T5" fmla="*/ 41 h 41"/>
                  <a:gd name="T6" fmla="*/ 41 w 41"/>
                  <a:gd name="T7" fmla="*/ 21 h 41"/>
                  <a:gd name="T8" fmla="*/ 20 w 41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20" y="0"/>
                    </a:moveTo>
                    <a:lnTo>
                      <a:pt x="0" y="21"/>
                    </a:lnTo>
                    <a:lnTo>
                      <a:pt x="20" y="41"/>
                    </a:lnTo>
                    <a:lnTo>
                      <a:pt x="41" y="21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70" name="Freeform 128"/>
              <p:cNvSpPr>
                <a:spLocks/>
              </p:cNvSpPr>
              <p:nvPr/>
            </p:nvSpPr>
            <p:spPr bwMode="auto">
              <a:xfrm>
                <a:off x="5880100" y="3409951"/>
                <a:ext cx="63500" cy="65088"/>
              </a:xfrm>
              <a:custGeom>
                <a:avLst/>
                <a:gdLst>
                  <a:gd name="T0" fmla="*/ 20 w 40"/>
                  <a:gd name="T1" fmla="*/ 0 h 41"/>
                  <a:gd name="T2" fmla="*/ 0 w 40"/>
                  <a:gd name="T3" fmla="*/ 20 h 41"/>
                  <a:gd name="T4" fmla="*/ 20 w 40"/>
                  <a:gd name="T5" fmla="*/ 41 h 41"/>
                  <a:gd name="T6" fmla="*/ 40 w 40"/>
                  <a:gd name="T7" fmla="*/ 20 h 41"/>
                  <a:gd name="T8" fmla="*/ 20 w 40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1">
                    <a:moveTo>
                      <a:pt x="20" y="0"/>
                    </a:moveTo>
                    <a:lnTo>
                      <a:pt x="0" y="20"/>
                    </a:lnTo>
                    <a:lnTo>
                      <a:pt x="20" y="41"/>
                    </a:lnTo>
                    <a:lnTo>
                      <a:pt x="40" y="2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71" name="Freeform 129"/>
              <p:cNvSpPr>
                <a:spLocks/>
              </p:cNvSpPr>
              <p:nvPr/>
            </p:nvSpPr>
            <p:spPr bwMode="auto">
              <a:xfrm>
                <a:off x="6670675" y="3487738"/>
                <a:ext cx="65087" cy="65088"/>
              </a:xfrm>
              <a:custGeom>
                <a:avLst/>
                <a:gdLst>
                  <a:gd name="T0" fmla="*/ 20 w 41"/>
                  <a:gd name="T1" fmla="*/ 0 h 41"/>
                  <a:gd name="T2" fmla="*/ 0 w 41"/>
                  <a:gd name="T3" fmla="*/ 20 h 41"/>
                  <a:gd name="T4" fmla="*/ 20 w 41"/>
                  <a:gd name="T5" fmla="*/ 41 h 41"/>
                  <a:gd name="T6" fmla="*/ 41 w 41"/>
                  <a:gd name="T7" fmla="*/ 20 h 41"/>
                  <a:gd name="T8" fmla="*/ 20 w 41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20" y="0"/>
                    </a:moveTo>
                    <a:lnTo>
                      <a:pt x="0" y="20"/>
                    </a:lnTo>
                    <a:lnTo>
                      <a:pt x="20" y="41"/>
                    </a:lnTo>
                    <a:lnTo>
                      <a:pt x="41" y="2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72" name="Freeform 130"/>
              <p:cNvSpPr>
                <a:spLocks/>
              </p:cNvSpPr>
              <p:nvPr/>
            </p:nvSpPr>
            <p:spPr bwMode="auto">
              <a:xfrm>
                <a:off x="6826250" y="3757613"/>
                <a:ext cx="65087" cy="65088"/>
              </a:xfrm>
              <a:custGeom>
                <a:avLst/>
                <a:gdLst>
                  <a:gd name="T0" fmla="*/ 20 w 41"/>
                  <a:gd name="T1" fmla="*/ 0 h 41"/>
                  <a:gd name="T2" fmla="*/ 0 w 41"/>
                  <a:gd name="T3" fmla="*/ 20 h 41"/>
                  <a:gd name="T4" fmla="*/ 20 w 41"/>
                  <a:gd name="T5" fmla="*/ 41 h 41"/>
                  <a:gd name="T6" fmla="*/ 41 w 41"/>
                  <a:gd name="T7" fmla="*/ 20 h 41"/>
                  <a:gd name="T8" fmla="*/ 20 w 41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20" y="0"/>
                    </a:moveTo>
                    <a:lnTo>
                      <a:pt x="0" y="20"/>
                    </a:lnTo>
                    <a:lnTo>
                      <a:pt x="20" y="41"/>
                    </a:lnTo>
                    <a:lnTo>
                      <a:pt x="41" y="2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73" name="Freeform 131"/>
              <p:cNvSpPr>
                <a:spLocks/>
              </p:cNvSpPr>
              <p:nvPr/>
            </p:nvSpPr>
            <p:spPr bwMode="auto">
              <a:xfrm>
                <a:off x="6986588" y="3438526"/>
                <a:ext cx="63500" cy="63500"/>
              </a:xfrm>
              <a:custGeom>
                <a:avLst/>
                <a:gdLst>
                  <a:gd name="T0" fmla="*/ 20 w 40"/>
                  <a:gd name="T1" fmla="*/ 0 h 40"/>
                  <a:gd name="T2" fmla="*/ 0 w 40"/>
                  <a:gd name="T3" fmla="*/ 20 h 40"/>
                  <a:gd name="T4" fmla="*/ 20 w 40"/>
                  <a:gd name="T5" fmla="*/ 40 h 40"/>
                  <a:gd name="T6" fmla="*/ 40 w 40"/>
                  <a:gd name="T7" fmla="*/ 20 h 40"/>
                  <a:gd name="T8" fmla="*/ 20 w 40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lnTo>
                      <a:pt x="0" y="20"/>
                    </a:lnTo>
                    <a:lnTo>
                      <a:pt x="20" y="40"/>
                    </a:lnTo>
                    <a:lnTo>
                      <a:pt x="40" y="2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74" name="Freeform 132"/>
              <p:cNvSpPr>
                <a:spLocks/>
              </p:cNvSpPr>
              <p:nvPr/>
            </p:nvSpPr>
            <p:spPr bwMode="auto">
              <a:xfrm>
                <a:off x="7302500" y="3227388"/>
                <a:ext cx="63500" cy="63500"/>
              </a:xfrm>
              <a:custGeom>
                <a:avLst/>
                <a:gdLst>
                  <a:gd name="T0" fmla="*/ 20 w 40"/>
                  <a:gd name="T1" fmla="*/ 0 h 40"/>
                  <a:gd name="T2" fmla="*/ 0 w 40"/>
                  <a:gd name="T3" fmla="*/ 20 h 40"/>
                  <a:gd name="T4" fmla="*/ 20 w 40"/>
                  <a:gd name="T5" fmla="*/ 40 h 40"/>
                  <a:gd name="T6" fmla="*/ 40 w 40"/>
                  <a:gd name="T7" fmla="*/ 20 h 40"/>
                  <a:gd name="T8" fmla="*/ 20 w 40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lnTo>
                      <a:pt x="0" y="20"/>
                    </a:lnTo>
                    <a:lnTo>
                      <a:pt x="20" y="40"/>
                    </a:lnTo>
                    <a:lnTo>
                      <a:pt x="40" y="2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75" name="Freeform 133"/>
              <p:cNvSpPr>
                <a:spLocks/>
              </p:cNvSpPr>
              <p:nvPr/>
            </p:nvSpPr>
            <p:spPr bwMode="auto">
              <a:xfrm>
                <a:off x="7462838" y="3108326"/>
                <a:ext cx="63500" cy="65088"/>
              </a:xfrm>
              <a:custGeom>
                <a:avLst/>
                <a:gdLst>
                  <a:gd name="T0" fmla="*/ 20 w 40"/>
                  <a:gd name="T1" fmla="*/ 0 h 41"/>
                  <a:gd name="T2" fmla="*/ 0 w 40"/>
                  <a:gd name="T3" fmla="*/ 20 h 41"/>
                  <a:gd name="T4" fmla="*/ 20 w 40"/>
                  <a:gd name="T5" fmla="*/ 41 h 41"/>
                  <a:gd name="T6" fmla="*/ 40 w 40"/>
                  <a:gd name="T7" fmla="*/ 20 h 41"/>
                  <a:gd name="T8" fmla="*/ 20 w 40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1">
                    <a:moveTo>
                      <a:pt x="20" y="0"/>
                    </a:moveTo>
                    <a:lnTo>
                      <a:pt x="0" y="20"/>
                    </a:lnTo>
                    <a:lnTo>
                      <a:pt x="20" y="41"/>
                    </a:lnTo>
                    <a:lnTo>
                      <a:pt x="40" y="2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76" name="Freeform 134"/>
              <p:cNvSpPr>
                <a:spLocks/>
              </p:cNvSpPr>
              <p:nvPr/>
            </p:nvSpPr>
            <p:spPr bwMode="auto">
              <a:xfrm>
                <a:off x="7618413" y="3314701"/>
                <a:ext cx="63500" cy="63500"/>
              </a:xfrm>
              <a:custGeom>
                <a:avLst/>
                <a:gdLst>
                  <a:gd name="T0" fmla="*/ 20 w 40"/>
                  <a:gd name="T1" fmla="*/ 0 h 40"/>
                  <a:gd name="T2" fmla="*/ 0 w 40"/>
                  <a:gd name="T3" fmla="*/ 20 h 40"/>
                  <a:gd name="T4" fmla="*/ 20 w 40"/>
                  <a:gd name="T5" fmla="*/ 40 h 40"/>
                  <a:gd name="T6" fmla="*/ 40 w 40"/>
                  <a:gd name="T7" fmla="*/ 20 h 40"/>
                  <a:gd name="T8" fmla="*/ 20 w 40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lnTo>
                      <a:pt x="0" y="20"/>
                    </a:lnTo>
                    <a:lnTo>
                      <a:pt x="20" y="40"/>
                    </a:lnTo>
                    <a:lnTo>
                      <a:pt x="40" y="2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77" name="Freeform 135"/>
              <p:cNvSpPr>
                <a:spLocks/>
              </p:cNvSpPr>
              <p:nvPr/>
            </p:nvSpPr>
            <p:spPr bwMode="auto">
              <a:xfrm>
                <a:off x="7777163" y="3487738"/>
                <a:ext cx="65087" cy="65088"/>
              </a:xfrm>
              <a:custGeom>
                <a:avLst/>
                <a:gdLst>
                  <a:gd name="T0" fmla="*/ 21 w 41"/>
                  <a:gd name="T1" fmla="*/ 0 h 41"/>
                  <a:gd name="T2" fmla="*/ 0 w 41"/>
                  <a:gd name="T3" fmla="*/ 20 h 41"/>
                  <a:gd name="T4" fmla="*/ 21 w 41"/>
                  <a:gd name="T5" fmla="*/ 41 h 41"/>
                  <a:gd name="T6" fmla="*/ 41 w 41"/>
                  <a:gd name="T7" fmla="*/ 20 h 41"/>
                  <a:gd name="T8" fmla="*/ 21 w 41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21" y="0"/>
                    </a:moveTo>
                    <a:lnTo>
                      <a:pt x="0" y="20"/>
                    </a:lnTo>
                    <a:lnTo>
                      <a:pt x="21" y="41"/>
                    </a:lnTo>
                    <a:lnTo>
                      <a:pt x="41" y="2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78" name="Freeform 136"/>
              <p:cNvSpPr>
                <a:spLocks/>
              </p:cNvSpPr>
              <p:nvPr/>
            </p:nvSpPr>
            <p:spPr bwMode="auto">
              <a:xfrm>
                <a:off x="7932738" y="3273426"/>
                <a:ext cx="65087" cy="63500"/>
              </a:xfrm>
              <a:custGeom>
                <a:avLst/>
                <a:gdLst>
                  <a:gd name="T0" fmla="*/ 21 w 41"/>
                  <a:gd name="T1" fmla="*/ 0 h 40"/>
                  <a:gd name="T2" fmla="*/ 0 w 41"/>
                  <a:gd name="T3" fmla="*/ 20 h 40"/>
                  <a:gd name="T4" fmla="*/ 21 w 41"/>
                  <a:gd name="T5" fmla="*/ 40 h 40"/>
                  <a:gd name="T6" fmla="*/ 41 w 41"/>
                  <a:gd name="T7" fmla="*/ 20 h 40"/>
                  <a:gd name="T8" fmla="*/ 21 w 41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0">
                    <a:moveTo>
                      <a:pt x="21" y="0"/>
                    </a:moveTo>
                    <a:lnTo>
                      <a:pt x="0" y="20"/>
                    </a:lnTo>
                    <a:lnTo>
                      <a:pt x="21" y="40"/>
                    </a:lnTo>
                    <a:lnTo>
                      <a:pt x="41" y="2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</p:grpSp>
      <p:sp>
        <p:nvSpPr>
          <p:cNvPr id="3179" name="Line 137"/>
          <p:cNvSpPr>
            <a:spLocks noChangeShapeType="1"/>
          </p:cNvSpPr>
          <p:nvPr/>
        </p:nvSpPr>
        <p:spPr bwMode="auto">
          <a:xfrm flipV="1">
            <a:off x="5345113" y="1439863"/>
            <a:ext cx="0" cy="350678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80" name="Line 138"/>
          <p:cNvSpPr>
            <a:spLocks noChangeShapeType="1"/>
          </p:cNvSpPr>
          <p:nvPr/>
        </p:nvSpPr>
        <p:spPr bwMode="auto">
          <a:xfrm flipH="1">
            <a:off x="5289550" y="4503738"/>
            <a:ext cx="55562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81" name="Rectangle 139"/>
          <p:cNvSpPr>
            <a:spLocks noChangeArrowheads="1"/>
          </p:cNvSpPr>
          <p:nvPr/>
        </p:nvSpPr>
        <p:spPr bwMode="auto">
          <a:xfrm>
            <a:off x="5038725" y="4421188"/>
            <a:ext cx="31591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-0,5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82" name="Line 140"/>
          <p:cNvSpPr>
            <a:spLocks noChangeShapeType="1"/>
          </p:cNvSpPr>
          <p:nvPr/>
        </p:nvSpPr>
        <p:spPr bwMode="auto">
          <a:xfrm flipH="1">
            <a:off x="5289550" y="3630613"/>
            <a:ext cx="55562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83" name="Rectangle 141"/>
          <p:cNvSpPr>
            <a:spLocks noChangeArrowheads="1"/>
          </p:cNvSpPr>
          <p:nvPr/>
        </p:nvSpPr>
        <p:spPr bwMode="auto">
          <a:xfrm>
            <a:off x="5189538" y="3548063"/>
            <a:ext cx="15557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84" name="Line 142"/>
          <p:cNvSpPr>
            <a:spLocks noChangeShapeType="1"/>
          </p:cNvSpPr>
          <p:nvPr/>
        </p:nvSpPr>
        <p:spPr bwMode="auto">
          <a:xfrm flipH="1">
            <a:off x="5289550" y="2755901"/>
            <a:ext cx="55562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85" name="Rectangle 143"/>
          <p:cNvSpPr>
            <a:spLocks noChangeArrowheads="1"/>
          </p:cNvSpPr>
          <p:nvPr/>
        </p:nvSpPr>
        <p:spPr bwMode="auto">
          <a:xfrm>
            <a:off x="5080000" y="2670176"/>
            <a:ext cx="26987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0,5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86" name="Line 144"/>
          <p:cNvSpPr>
            <a:spLocks noChangeShapeType="1"/>
          </p:cNvSpPr>
          <p:nvPr/>
        </p:nvSpPr>
        <p:spPr bwMode="auto">
          <a:xfrm flipH="1">
            <a:off x="5289550" y="1878013"/>
            <a:ext cx="55562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87" name="Rectangle 145"/>
          <p:cNvSpPr>
            <a:spLocks noChangeArrowheads="1"/>
          </p:cNvSpPr>
          <p:nvPr/>
        </p:nvSpPr>
        <p:spPr bwMode="auto">
          <a:xfrm>
            <a:off x="5189538" y="1797051"/>
            <a:ext cx="15557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88" name="Rectangle 146"/>
          <p:cNvSpPr>
            <a:spLocks noChangeArrowheads="1"/>
          </p:cNvSpPr>
          <p:nvPr/>
        </p:nvSpPr>
        <p:spPr bwMode="auto">
          <a:xfrm rot="16200000">
            <a:off x="4144963" y="2976563"/>
            <a:ext cx="1422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Effect on Happiness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89" name="Line 147"/>
          <p:cNvSpPr>
            <a:spLocks noChangeShapeType="1"/>
          </p:cNvSpPr>
          <p:nvPr/>
        </p:nvSpPr>
        <p:spPr bwMode="auto">
          <a:xfrm>
            <a:off x="5345113" y="4946651"/>
            <a:ext cx="2711450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90" name="Line 148"/>
          <p:cNvSpPr>
            <a:spLocks noChangeShapeType="1"/>
          </p:cNvSpPr>
          <p:nvPr/>
        </p:nvSpPr>
        <p:spPr bwMode="auto">
          <a:xfrm>
            <a:off x="5437188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91" name="Rectangle 149"/>
          <p:cNvSpPr>
            <a:spLocks noChangeArrowheads="1"/>
          </p:cNvSpPr>
          <p:nvPr/>
        </p:nvSpPr>
        <p:spPr bwMode="auto">
          <a:xfrm>
            <a:off x="5345113" y="5029201"/>
            <a:ext cx="2746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-12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92" name="Line 150"/>
          <p:cNvSpPr>
            <a:spLocks noChangeShapeType="1"/>
          </p:cNvSpPr>
          <p:nvPr/>
        </p:nvSpPr>
        <p:spPr bwMode="auto">
          <a:xfrm>
            <a:off x="5595938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93" name="Rectangle 151"/>
          <p:cNvSpPr>
            <a:spLocks noChangeArrowheads="1"/>
          </p:cNvSpPr>
          <p:nvPr/>
        </p:nvSpPr>
        <p:spPr bwMode="auto">
          <a:xfrm>
            <a:off x="5583238" y="5029201"/>
            <a:ext cx="1095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94" name="Line 152"/>
          <p:cNvSpPr>
            <a:spLocks noChangeShapeType="1"/>
          </p:cNvSpPr>
          <p:nvPr/>
        </p:nvSpPr>
        <p:spPr bwMode="auto">
          <a:xfrm>
            <a:off x="5751513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95" name="Rectangle 153"/>
          <p:cNvSpPr>
            <a:spLocks noChangeArrowheads="1"/>
          </p:cNvSpPr>
          <p:nvPr/>
        </p:nvSpPr>
        <p:spPr bwMode="auto">
          <a:xfrm>
            <a:off x="5697538" y="5029201"/>
            <a:ext cx="20161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-6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96" name="Line 154"/>
          <p:cNvSpPr>
            <a:spLocks noChangeShapeType="1"/>
          </p:cNvSpPr>
          <p:nvPr/>
        </p:nvSpPr>
        <p:spPr bwMode="auto">
          <a:xfrm>
            <a:off x="5911850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97" name="Rectangle 155"/>
          <p:cNvSpPr>
            <a:spLocks noChangeArrowheads="1"/>
          </p:cNvSpPr>
          <p:nvPr/>
        </p:nvSpPr>
        <p:spPr bwMode="auto">
          <a:xfrm>
            <a:off x="5899150" y="5029201"/>
            <a:ext cx="1095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98" name="Line 156"/>
          <p:cNvSpPr>
            <a:spLocks noChangeShapeType="1"/>
          </p:cNvSpPr>
          <p:nvPr/>
        </p:nvSpPr>
        <p:spPr bwMode="auto">
          <a:xfrm>
            <a:off x="6067425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99" name="Rectangle 157"/>
          <p:cNvSpPr>
            <a:spLocks noChangeArrowheads="1"/>
          </p:cNvSpPr>
          <p:nvPr/>
        </p:nvSpPr>
        <p:spPr bwMode="auto">
          <a:xfrm>
            <a:off x="6030913" y="5029201"/>
            <a:ext cx="15557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00" name="Line 158"/>
          <p:cNvSpPr>
            <a:spLocks noChangeShapeType="1"/>
          </p:cNvSpPr>
          <p:nvPr/>
        </p:nvSpPr>
        <p:spPr bwMode="auto">
          <a:xfrm>
            <a:off x="6227763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201" name="Rectangle 159"/>
          <p:cNvSpPr>
            <a:spLocks noChangeArrowheads="1"/>
          </p:cNvSpPr>
          <p:nvPr/>
        </p:nvSpPr>
        <p:spPr bwMode="auto">
          <a:xfrm>
            <a:off x="6213475" y="5029201"/>
            <a:ext cx="1095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02" name="Line 160"/>
          <p:cNvSpPr>
            <a:spLocks noChangeShapeType="1"/>
          </p:cNvSpPr>
          <p:nvPr/>
        </p:nvSpPr>
        <p:spPr bwMode="auto">
          <a:xfrm>
            <a:off x="6388100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203" name="Rectangle 161"/>
          <p:cNvSpPr>
            <a:spLocks noChangeArrowheads="1"/>
          </p:cNvSpPr>
          <p:nvPr/>
        </p:nvSpPr>
        <p:spPr bwMode="auto">
          <a:xfrm>
            <a:off x="6351588" y="5029201"/>
            <a:ext cx="155575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6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04" name="Line 162"/>
          <p:cNvSpPr>
            <a:spLocks noChangeShapeType="1"/>
          </p:cNvSpPr>
          <p:nvPr/>
        </p:nvSpPr>
        <p:spPr bwMode="auto">
          <a:xfrm>
            <a:off x="6543675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205" name="Rectangle 163"/>
          <p:cNvSpPr>
            <a:spLocks noChangeArrowheads="1"/>
          </p:cNvSpPr>
          <p:nvPr/>
        </p:nvSpPr>
        <p:spPr bwMode="auto">
          <a:xfrm>
            <a:off x="6529388" y="5029201"/>
            <a:ext cx="1095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06" name="Line 164"/>
          <p:cNvSpPr>
            <a:spLocks noChangeShapeType="1"/>
          </p:cNvSpPr>
          <p:nvPr/>
        </p:nvSpPr>
        <p:spPr bwMode="auto">
          <a:xfrm>
            <a:off x="6702425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207" name="Rectangle 165"/>
          <p:cNvSpPr>
            <a:spLocks noChangeArrowheads="1"/>
          </p:cNvSpPr>
          <p:nvPr/>
        </p:nvSpPr>
        <p:spPr bwMode="auto">
          <a:xfrm>
            <a:off x="6629400" y="5029201"/>
            <a:ext cx="228600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12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08" name="Line 166"/>
          <p:cNvSpPr>
            <a:spLocks noChangeShapeType="1"/>
          </p:cNvSpPr>
          <p:nvPr/>
        </p:nvSpPr>
        <p:spPr bwMode="auto">
          <a:xfrm>
            <a:off x="6858000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209" name="Rectangle 167"/>
          <p:cNvSpPr>
            <a:spLocks noChangeArrowheads="1"/>
          </p:cNvSpPr>
          <p:nvPr/>
        </p:nvSpPr>
        <p:spPr bwMode="auto">
          <a:xfrm>
            <a:off x="6845300" y="5029201"/>
            <a:ext cx="1095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10" name="Line 168"/>
          <p:cNvSpPr>
            <a:spLocks noChangeShapeType="1"/>
          </p:cNvSpPr>
          <p:nvPr/>
        </p:nvSpPr>
        <p:spPr bwMode="auto">
          <a:xfrm>
            <a:off x="7018338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211" name="Rectangle 169"/>
          <p:cNvSpPr>
            <a:spLocks noChangeArrowheads="1"/>
          </p:cNvSpPr>
          <p:nvPr/>
        </p:nvSpPr>
        <p:spPr bwMode="auto">
          <a:xfrm>
            <a:off x="6945313" y="5029201"/>
            <a:ext cx="228600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18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12" name="Line 170"/>
          <p:cNvSpPr>
            <a:spLocks noChangeShapeType="1"/>
          </p:cNvSpPr>
          <p:nvPr/>
        </p:nvSpPr>
        <p:spPr bwMode="auto">
          <a:xfrm>
            <a:off x="7173913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213" name="Rectangle 171"/>
          <p:cNvSpPr>
            <a:spLocks noChangeArrowheads="1"/>
          </p:cNvSpPr>
          <p:nvPr/>
        </p:nvSpPr>
        <p:spPr bwMode="auto">
          <a:xfrm>
            <a:off x="7161213" y="5029201"/>
            <a:ext cx="1095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14" name="Line 172"/>
          <p:cNvSpPr>
            <a:spLocks noChangeShapeType="1"/>
          </p:cNvSpPr>
          <p:nvPr/>
        </p:nvSpPr>
        <p:spPr bwMode="auto">
          <a:xfrm>
            <a:off x="7334250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215" name="Rectangle 173"/>
          <p:cNvSpPr>
            <a:spLocks noChangeArrowheads="1"/>
          </p:cNvSpPr>
          <p:nvPr/>
        </p:nvSpPr>
        <p:spPr bwMode="auto">
          <a:xfrm>
            <a:off x="7261225" y="5029201"/>
            <a:ext cx="228600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24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16" name="Line 174"/>
          <p:cNvSpPr>
            <a:spLocks noChangeShapeType="1"/>
          </p:cNvSpPr>
          <p:nvPr/>
        </p:nvSpPr>
        <p:spPr bwMode="auto">
          <a:xfrm>
            <a:off x="7494588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217" name="Rectangle 175"/>
          <p:cNvSpPr>
            <a:spLocks noChangeArrowheads="1"/>
          </p:cNvSpPr>
          <p:nvPr/>
        </p:nvSpPr>
        <p:spPr bwMode="auto">
          <a:xfrm>
            <a:off x="7480300" y="5029201"/>
            <a:ext cx="1095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18" name="Line 176"/>
          <p:cNvSpPr>
            <a:spLocks noChangeShapeType="1"/>
          </p:cNvSpPr>
          <p:nvPr/>
        </p:nvSpPr>
        <p:spPr bwMode="auto">
          <a:xfrm>
            <a:off x="7650163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219" name="Rectangle 177"/>
          <p:cNvSpPr>
            <a:spLocks noChangeArrowheads="1"/>
          </p:cNvSpPr>
          <p:nvPr/>
        </p:nvSpPr>
        <p:spPr bwMode="auto">
          <a:xfrm>
            <a:off x="7577138" y="5029201"/>
            <a:ext cx="228600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30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20" name="Line 178"/>
          <p:cNvSpPr>
            <a:spLocks noChangeShapeType="1"/>
          </p:cNvSpPr>
          <p:nvPr/>
        </p:nvSpPr>
        <p:spPr bwMode="auto">
          <a:xfrm>
            <a:off x="7810500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221" name="Rectangle 179"/>
          <p:cNvSpPr>
            <a:spLocks noChangeArrowheads="1"/>
          </p:cNvSpPr>
          <p:nvPr/>
        </p:nvSpPr>
        <p:spPr bwMode="auto">
          <a:xfrm>
            <a:off x="7796213" y="5029201"/>
            <a:ext cx="1095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22" name="Line 180"/>
          <p:cNvSpPr>
            <a:spLocks noChangeShapeType="1"/>
          </p:cNvSpPr>
          <p:nvPr/>
        </p:nvSpPr>
        <p:spPr bwMode="auto">
          <a:xfrm>
            <a:off x="7966075" y="4946651"/>
            <a:ext cx="0" cy="555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223" name="Rectangle 181"/>
          <p:cNvSpPr>
            <a:spLocks noChangeArrowheads="1"/>
          </p:cNvSpPr>
          <p:nvPr/>
        </p:nvSpPr>
        <p:spPr bwMode="auto">
          <a:xfrm>
            <a:off x="7859713" y="5029201"/>
            <a:ext cx="30638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36+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24" name="Rectangle 182"/>
          <p:cNvSpPr>
            <a:spLocks noChangeArrowheads="1"/>
          </p:cNvSpPr>
          <p:nvPr/>
        </p:nvSpPr>
        <p:spPr bwMode="auto">
          <a:xfrm>
            <a:off x="5751513" y="5207001"/>
            <a:ext cx="21177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Months before and after birth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25" name="Rectangle 183"/>
          <p:cNvSpPr>
            <a:spLocks noChangeArrowheads="1"/>
          </p:cNvSpPr>
          <p:nvPr/>
        </p:nvSpPr>
        <p:spPr bwMode="auto">
          <a:xfrm>
            <a:off x="5372100" y="5468938"/>
            <a:ext cx="22828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Note: 4318 Respondents in 15301 Observations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26" name="Rectangle 184"/>
          <p:cNvSpPr>
            <a:spLocks noChangeArrowheads="1"/>
          </p:cNvSpPr>
          <p:nvPr/>
        </p:nvSpPr>
        <p:spPr bwMode="auto">
          <a:xfrm>
            <a:off x="6538913" y="1177926"/>
            <a:ext cx="439737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Men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27" name="Line 185"/>
          <p:cNvSpPr>
            <a:spLocks noChangeShapeType="1"/>
          </p:cNvSpPr>
          <p:nvPr/>
        </p:nvSpPr>
        <p:spPr bwMode="auto">
          <a:xfrm>
            <a:off x="3278188" y="6021388"/>
            <a:ext cx="274637" cy="0"/>
          </a:xfrm>
          <a:prstGeom prst="line">
            <a:avLst/>
          </a:prstGeom>
          <a:noFill/>
          <a:ln w="23813" cap="flat">
            <a:solidFill>
              <a:srgbClr val="FF7F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229" name="Rectangle 187"/>
          <p:cNvSpPr>
            <a:spLocks noChangeArrowheads="1"/>
          </p:cNvSpPr>
          <p:nvPr/>
        </p:nvSpPr>
        <p:spPr bwMode="auto">
          <a:xfrm>
            <a:off x="3667125" y="5934076"/>
            <a:ext cx="75406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total effect</a:t>
            </a: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2" name="Gruppieren 161"/>
          <p:cNvGrpSpPr/>
          <p:nvPr/>
        </p:nvGrpSpPr>
        <p:grpSpPr>
          <a:xfrm>
            <a:off x="4645025" y="5934076"/>
            <a:ext cx="1212850" cy="223838"/>
            <a:chOff x="4645025" y="5934076"/>
            <a:chExt cx="1212850" cy="223838"/>
          </a:xfrm>
        </p:grpSpPr>
        <p:sp>
          <p:nvSpPr>
            <p:cNvPr id="3228" name="Line 186"/>
            <p:cNvSpPr>
              <a:spLocks noChangeShapeType="1"/>
            </p:cNvSpPr>
            <p:nvPr/>
          </p:nvSpPr>
          <p:spPr bwMode="auto">
            <a:xfrm>
              <a:off x="4645025" y="6021388"/>
              <a:ext cx="274637" cy="0"/>
            </a:xfrm>
            <a:prstGeom prst="line">
              <a:avLst/>
            </a:prstGeom>
            <a:noFill/>
            <a:ln w="238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30" name="Rectangle 188"/>
            <p:cNvSpPr>
              <a:spLocks noChangeArrowheads="1"/>
            </p:cNvSpPr>
            <p:nvPr/>
          </p:nvSpPr>
          <p:spPr bwMode="auto">
            <a:xfrm>
              <a:off x="5033963" y="5934076"/>
              <a:ext cx="823912" cy="223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direct effect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3058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Discussion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findings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Aft>
                <a:spcPts val="600"/>
              </a:spcAft>
            </a:pPr>
            <a:r>
              <a:rPr lang="de-DE" sz="2400" dirty="0" err="1" smtClean="0"/>
              <a:t>According</a:t>
            </a:r>
            <a:r>
              <a:rPr lang="de-DE" sz="2400" dirty="0" smtClean="0"/>
              <a:t> 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IV </a:t>
            </a:r>
            <a:r>
              <a:rPr lang="de-DE" sz="2400" dirty="0" err="1" smtClean="0"/>
              <a:t>estimator</a:t>
            </a:r>
            <a:r>
              <a:rPr lang="de-DE" sz="2400" dirty="0" smtClean="0"/>
              <a:t>, </a:t>
            </a:r>
            <a:r>
              <a:rPr lang="de-DE" sz="2400" dirty="0" err="1" smtClean="0"/>
              <a:t>more</a:t>
            </a:r>
            <a:r>
              <a:rPr lang="de-DE" sz="2400" dirty="0" smtClean="0"/>
              <a:t> </a:t>
            </a:r>
            <a:r>
              <a:rPr lang="de-DE" sz="2400" dirty="0" err="1" smtClean="0"/>
              <a:t>children</a:t>
            </a:r>
            <a:r>
              <a:rPr lang="de-DE" sz="2400" dirty="0" smtClean="0"/>
              <a:t> </a:t>
            </a:r>
            <a:r>
              <a:rPr lang="de-DE" sz="2400" dirty="0" err="1" smtClean="0"/>
              <a:t>lead</a:t>
            </a:r>
            <a:r>
              <a:rPr lang="de-DE" sz="2400" dirty="0" smtClean="0"/>
              <a:t> </a:t>
            </a:r>
            <a:r>
              <a:rPr lang="de-DE" sz="2400" dirty="0" err="1" smtClean="0"/>
              <a:t>to</a:t>
            </a:r>
            <a:r>
              <a:rPr lang="de-DE" sz="2400" dirty="0" smtClean="0"/>
              <a:t> an </a:t>
            </a:r>
            <a:r>
              <a:rPr lang="de-DE" sz="2400" dirty="0" err="1" smtClean="0"/>
              <a:t>increase</a:t>
            </a:r>
            <a:r>
              <a:rPr lang="de-DE" sz="2400" dirty="0" smtClean="0"/>
              <a:t> in </a:t>
            </a:r>
            <a:r>
              <a:rPr lang="de-DE" sz="2400" dirty="0" err="1" smtClean="0"/>
              <a:t>happiness</a:t>
            </a:r>
            <a:r>
              <a:rPr lang="de-DE" sz="2400" dirty="0" smtClean="0"/>
              <a:t> </a:t>
            </a:r>
            <a:r>
              <a:rPr lang="de-DE" sz="2400" dirty="0" err="1" smtClean="0"/>
              <a:t>for</a:t>
            </a:r>
            <a:r>
              <a:rPr lang="de-DE" sz="2400" dirty="0" smtClean="0"/>
              <a:t> </a:t>
            </a:r>
            <a:r>
              <a:rPr lang="de-DE" sz="2400" dirty="0" err="1" smtClean="0"/>
              <a:t>men</a:t>
            </a:r>
            <a:r>
              <a:rPr lang="de-DE" sz="2400" dirty="0" smtClean="0"/>
              <a:t>, but not </a:t>
            </a:r>
            <a:r>
              <a:rPr lang="de-DE" sz="2400" dirty="0" err="1" smtClean="0"/>
              <a:t>women</a:t>
            </a:r>
            <a:r>
              <a:rPr lang="de-DE" sz="2400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de-DE" sz="2400" dirty="0" smtClean="0"/>
              <a:t>OLS </a:t>
            </a:r>
            <a:r>
              <a:rPr lang="de-DE" sz="2400" dirty="0" err="1" smtClean="0"/>
              <a:t>and</a:t>
            </a:r>
            <a:r>
              <a:rPr lang="de-DE" sz="2400" dirty="0" smtClean="0"/>
              <a:t> FE </a:t>
            </a:r>
            <a:r>
              <a:rPr lang="de-DE" sz="2400" dirty="0" err="1" smtClean="0"/>
              <a:t>estimates</a:t>
            </a:r>
            <a:r>
              <a:rPr lang="de-DE" sz="2400" dirty="0" smtClean="0"/>
              <a:t> </a:t>
            </a:r>
            <a:r>
              <a:rPr lang="de-DE" sz="2400" dirty="0" err="1" smtClean="0"/>
              <a:t>are</a:t>
            </a:r>
            <a:r>
              <a:rPr lang="de-DE" sz="2400" dirty="0" smtClean="0"/>
              <a:t> </a:t>
            </a:r>
            <a:r>
              <a:rPr lang="de-DE" sz="2400" dirty="0" err="1" smtClean="0"/>
              <a:t>insignificant</a:t>
            </a:r>
            <a:r>
              <a:rPr lang="de-DE" sz="2400" dirty="0" smtClean="0"/>
              <a:t> </a:t>
            </a:r>
            <a:r>
              <a:rPr lang="de-DE" sz="2400" dirty="0" err="1" smtClean="0"/>
              <a:t>for</a:t>
            </a:r>
            <a:r>
              <a:rPr lang="de-DE" sz="2400" dirty="0" smtClean="0"/>
              <a:t> </a:t>
            </a:r>
            <a:r>
              <a:rPr lang="de-DE" sz="2400" dirty="0" err="1" smtClean="0"/>
              <a:t>both</a:t>
            </a:r>
            <a:r>
              <a:rPr lang="de-DE" sz="2400" dirty="0" smtClean="0"/>
              <a:t> </a:t>
            </a:r>
            <a:r>
              <a:rPr lang="de-DE" sz="2400" dirty="0" err="1" smtClean="0"/>
              <a:t>men</a:t>
            </a:r>
            <a:r>
              <a:rPr lang="de-DE" sz="2400" dirty="0" smtClean="0"/>
              <a:t> </a:t>
            </a:r>
            <a:r>
              <a:rPr lang="de-DE" sz="2400" dirty="0" err="1" smtClean="0"/>
              <a:t>and</a:t>
            </a:r>
            <a:r>
              <a:rPr lang="de-DE" sz="2400" dirty="0" smtClean="0"/>
              <a:t> </a:t>
            </a:r>
            <a:r>
              <a:rPr lang="de-DE" sz="2400" dirty="0" err="1" smtClean="0"/>
              <a:t>women</a:t>
            </a:r>
            <a:r>
              <a:rPr lang="de-DE" sz="2400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de-DE" sz="2400" dirty="0" err="1" smtClean="0"/>
              <a:t>Results</a:t>
            </a:r>
            <a:r>
              <a:rPr lang="de-DE" sz="2400" dirty="0" smtClean="0"/>
              <a:t> </a:t>
            </a:r>
            <a:r>
              <a:rPr lang="de-DE" sz="2400" dirty="0" err="1" smtClean="0"/>
              <a:t>substantially</a:t>
            </a:r>
            <a:r>
              <a:rPr lang="de-DE" sz="2400" dirty="0" smtClean="0"/>
              <a:t> </a:t>
            </a:r>
            <a:r>
              <a:rPr lang="de-DE" sz="2400" dirty="0" err="1" smtClean="0"/>
              <a:t>consistent</a:t>
            </a:r>
            <a:r>
              <a:rPr lang="de-DE" sz="2400" dirty="0" smtClean="0"/>
              <a:t> </a:t>
            </a:r>
            <a:r>
              <a:rPr lang="de-DE" sz="2400" dirty="0" err="1" smtClean="0"/>
              <a:t>over</a:t>
            </a:r>
            <a:r>
              <a:rPr lang="de-DE" sz="2400" dirty="0" smtClean="0"/>
              <a:t> </a:t>
            </a:r>
            <a:r>
              <a:rPr lang="de-DE" sz="2400" dirty="0" err="1" smtClean="0"/>
              <a:t>models</a:t>
            </a:r>
            <a:r>
              <a:rPr lang="de-DE" sz="2400" dirty="0" smtClean="0"/>
              <a:t> </a:t>
            </a:r>
            <a:r>
              <a:rPr lang="de-DE" sz="2400" dirty="0" err="1" smtClean="0"/>
              <a:t>for</a:t>
            </a:r>
            <a:r>
              <a:rPr lang="de-DE" sz="2400" dirty="0" smtClean="0"/>
              <a:t> </a:t>
            </a:r>
            <a:r>
              <a:rPr lang="de-DE" sz="2400" dirty="0" err="1" smtClean="0"/>
              <a:t>women</a:t>
            </a:r>
            <a:r>
              <a:rPr lang="de-DE" sz="2400" dirty="0" smtClean="0"/>
              <a:t>, but not </a:t>
            </a:r>
            <a:r>
              <a:rPr lang="de-DE" sz="2400" dirty="0" err="1" smtClean="0"/>
              <a:t>for</a:t>
            </a:r>
            <a:r>
              <a:rPr lang="de-DE" sz="2400" dirty="0" smtClean="0"/>
              <a:t> </a:t>
            </a:r>
            <a:r>
              <a:rPr lang="de-DE" sz="2400" dirty="0" err="1" smtClean="0"/>
              <a:t>men</a:t>
            </a:r>
            <a:endParaRPr lang="de-DE" sz="2400" dirty="0" smtClean="0"/>
          </a:p>
          <a:p>
            <a:r>
              <a:rPr lang="de-DE" sz="2400" dirty="0" err="1" smtClean="0"/>
              <a:t>Possible</a:t>
            </a:r>
            <a:r>
              <a:rPr lang="de-DE" sz="2400" dirty="0" smtClean="0"/>
              <a:t> </a:t>
            </a:r>
            <a:r>
              <a:rPr lang="de-DE" sz="2400" dirty="0" err="1" smtClean="0"/>
              <a:t>reasons</a:t>
            </a:r>
            <a:r>
              <a:rPr lang="de-DE" sz="2400" dirty="0" smtClean="0"/>
              <a:t>:</a:t>
            </a:r>
          </a:p>
          <a:p>
            <a:pPr lvl="1"/>
            <a:r>
              <a:rPr lang="de-DE" sz="2100" dirty="0" smtClean="0"/>
              <a:t>OLS/FE: </a:t>
            </a:r>
            <a:r>
              <a:rPr lang="de-DE" sz="2100" dirty="0" err="1" smtClean="0"/>
              <a:t>Ommitted</a:t>
            </a:r>
            <a:r>
              <a:rPr lang="de-DE" sz="2100" dirty="0" smtClean="0"/>
              <a:t> variable </a:t>
            </a:r>
            <a:r>
              <a:rPr lang="de-DE" sz="2100" dirty="0" err="1" smtClean="0"/>
              <a:t>bias</a:t>
            </a:r>
            <a:r>
              <a:rPr lang="de-DE" sz="2100" dirty="0" smtClean="0"/>
              <a:t> </a:t>
            </a:r>
          </a:p>
          <a:p>
            <a:pPr lvl="1"/>
            <a:r>
              <a:rPr lang="de-DE" sz="2100" dirty="0" smtClean="0"/>
              <a:t>OLS/FE: Over-</a:t>
            </a:r>
            <a:r>
              <a:rPr lang="de-DE" sz="2100" dirty="0" err="1" smtClean="0"/>
              <a:t>control</a:t>
            </a:r>
            <a:r>
              <a:rPr lang="de-DE" sz="2100" dirty="0" smtClean="0"/>
              <a:t> </a:t>
            </a:r>
          </a:p>
          <a:p>
            <a:pPr lvl="1">
              <a:spcAft>
                <a:spcPts val="600"/>
              </a:spcAft>
            </a:pPr>
            <a:r>
              <a:rPr lang="de-DE" sz="2100" dirty="0" smtClean="0"/>
              <a:t>IV: </a:t>
            </a:r>
            <a:r>
              <a:rPr lang="de-DE" sz="2100" dirty="0" err="1" smtClean="0"/>
              <a:t>Exclusion</a:t>
            </a:r>
            <a:r>
              <a:rPr lang="de-DE" sz="2100" dirty="0" smtClean="0"/>
              <a:t> </a:t>
            </a:r>
            <a:r>
              <a:rPr lang="de-DE" sz="2100" dirty="0" err="1" smtClean="0"/>
              <a:t>restriction</a:t>
            </a:r>
            <a:r>
              <a:rPr lang="de-DE" sz="2100" dirty="0" smtClean="0"/>
              <a:t> </a:t>
            </a:r>
            <a:r>
              <a:rPr lang="de-DE" sz="2100" dirty="0" err="1" smtClean="0"/>
              <a:t>does</a:t>
            </a:r>
            <a:r>
              <a:rPr lang="de-DE" sz="2100" dirty="0" smtClean="0"/>
              <a:t> not hold</a:t>
            </a:r>
          </a:p>
          <a:p>
            <a:r>
              <a:rPr lang="de-DE" sz="2400" dirty="0" err="1" smtClean="0"/>
              <a:t>Comparability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estimates</a:t>
            </a:r>
            <a:r>
              <a:rPr lang="de-DE" sz="2400" dirty="0" smtClean="0"/>
              <a:t> </a:t>
            </a:r>
            <a:r>
              <a:rPr lang="de-DE" sz="2400" dirty="0" err="1" smtClean="0"/>
              <a:t>across</a:t>
            </a:r>
            <a:r>
              <a:rPr lang="de-DE" sz="2400" dirty="0" smtClean="0"/>
              <a:t> different </a:t>
            </a:r>
            <a:r>
              <a:rPr lang="de-DE" sz="2400" dirty="0" err="1" smtClean="0"/>
              <a:t>model</a:t>
            </a:r>
            <a:r>
              <a:rPr lang="de-DE" sz="2400" dirty="0" smtClean="0"/>
              <a:t> </a:t>
            </a:r>
            <a:r>
              <a:rPr lang="de-DE" sz="2400" dirty="0" err="1" smtClean="0"/>
              <a:t>types</a:t>
            </a:r>
            <a:r>
              <a:rPr lang="de-DE" sz="2400" dirty="0" smtClean="0"/>
              <a:t>?</a:t>
            </a:r>
          </a:p>
          <a:p>
            <a:pPr lvl="1"/>
            <a:r>
              <a:rPr lang="de-DE" sz="2000" dirty="0" smtClean="0"/>
              <a:t>(N)ATE vs. ATT vs. LATE vs. LATT</a:t>
            </a:r>
          </a:p>
          <a:p>
            <a:pPr lvl="1">
              <a:spcAft>
                <a:spcPts val="600"/>
              </a:spcAft>
            </a:pPr>
            <a:r>
              <a:rPr lang="de-DE" sz="2000" dirty="0" smtClean="0"/>
              <a:t>FE Models </a:t>
            </a:r>
            <a:r>
              <a:rPr lang="de-DE" sz="2000" dirty="0" err="1" smtClean="0"/>
              <a:t>exploit</a:t>
            </a:r>
            <a:r>
              <a:rPr lang="de-DE" sz="2000" dirty="0" smtClean="0"/>
              <a:t> different sample: </a:t>
            </a:r>
            <a:r>
              <a:rPr lang="de-DE" sz="2000" dirty="0" err="1" smtClean="0"/>
              <a:t>those</a:t>
            </a:r>
            <a:r>
              <a:rPr lang="de-DE" sz="2000" dirty="0" smtClean="0"/>
              <a:t> </a:t>
            </a:r>
            <a:r>
              <a:rPr lang="de-DE" sz="2000" dirty="0" err="1" smtClean="0"/>
              <a:t>begetting</a:t>
            </a:r>
            <a:r>
              <a:rPr lang="de-DE" sz="2000" dirty="0" smtClean="0"/>
              <a:t> </a:t>
            </a:r>
            <a:r>
              <a:rPr lang="de-DE" sz="2000" dirty="0" err="1" smtClean="0"/>
              <a:t>children</a:t>
            </a:r>
            <a:r>
              <a:rPr lang="de-DE" sz="2000" dirty="0" smtClean="0"/>
              <a:t>/</a:t>
            </a:r>
            <a:r>
              <a:rPr lang="de-DE" sz="2000" dirty="0" err="1" smtClean="0"/>
              <a:t>twins</a:t>
            </a:r>
            <a:r>
              <a:rPr lang="de-DE" sz="2000" dirty="0" smtClean="0"/>
              <a:t> (i.e. </a:t>
            </a:r>
            <a:r>
              <a:rPr lang="de-DE" sz="2000" dirty="0" err="1" smtClean="0"/>
              <a:t>have</a:t>
            </a:r>
            <a:r>
              <a:rPr lang="de-DE" sz="2000" dirty="0" smtClean="0"/>
              <a:t> </a:t>
            </a:r>
            <a:r>
              <a:rPr lang="de-DE" sz="2000" dirty="0" err="1" smtClean="0"/>
              <a:t>young</a:t>
            </a:r>
            <a:r>
              <a:rPr lang="de-DE" sz="2000" dirty="0" smtClean="0"/>
              <a:t> </a:t>
            </a:r>
            <a:r>
              <a:rPr lang="de-DE" sz="2000" dirty="0" err="1" smtClean="0"/>
              <a:t>children</a:t>
            </a:r>
            <a:r>
              <a:rPr lang="de-DE" sz="2000" dirty="0" smtClean="0"/>
              <a:t>)</a:t>
            </a:r>
          </a:p>
          <a:p>
            <a:pPr>
              <a:spcAft>
                <a:spcPts val="600"/>
              </a:spcAft>
            </a:pPr>
            <a:r>
              <a:rPr lang="de-DE" sz="2400" dirty="0" err="1" smtClean="0"/>
              <a:t>Result</a:t>
            </a:r>
            <a:r>
              <a:rPr lang="de-DE" sz="2400" dirty="0" smtClean="0"/>
              <a:t> transferable 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transition</a:t>
            </a:r>
            <a:r>
              <a:rPr lang="de-DE" sz="2400" dirty="0" smtClean="0"/>
              <a:t> </a:t>
            </a:r>
            <a:r>
              <a:rPr lang="de-DE" sz="2400" dirty="0" err="1" smtClean="0"/>
              <a:t>into</a:t>
            </a:r>
            <a:r>
              <a:rPr lang="de-DE" sz="2400" dirty="0" smtClean="0"/>
              <a:t> </a:t>
            </a:r>
            <a:r>
              <a:rPr lang="de-DE" sz="2400" dirty="0" err="1" smtClean="0"/>
              <a:t>parenthood</a:t>
            </a:r>
            <a:r>
              <a:rPr lang="de-DE" sz="2400" dirty="0" smtClean="0"/>
              <a:t>?</a:t>
            </a:r>
          </a:p>
          <a:p>
            <a:r>
              <a:rPr lang="de-DE" sz="2400" dirty="0" err="1" smtClean="0"/>
              <a:t>What</a:t>
            </a:r>
            <a:r>
              <a:rPr lang="de-DE" sz="2400" dirty="0" smtClean="0"/>
              <a:t> </a:t>
            </a:r>
            <a:r>
              <a:rPr lang="de-DE" sz="2400" dirty="0" err="1" smtClean="0"/>
              <a:t>if</a:t>
            </a:r>
            <a:r>
              <a:rPr lang="de-DE" sz="2400" dirty="0" smtClean="0"/>
              <a:t> </a:t>
            </a:r>
            <a:r>
              <a:rPr lang="de-DE" sz="2400" dirty="0" err="1" smtClean="0"/>
              <a:t>effects</a:t>
            </a:r>
            <a:r>
              <a:rPr lang="de-DE" sz="2400" dirty="0" smtClean="0"/>
              <a:t> </a:t>
            </a:r>
            <a:r>
              <a:rPr lang="de-DE" sz="2400" dirty="0" err="1" smtClean="0"/>
              <a:t>were</a:t>
            </a:r>
            <a:r>
              <a:rPr lang="de-DE" sz="2400" dirty="0" smtClean="0"/>
              <a:t> </a:t>
            </a:r>
            <a:r>
              <a:rPr lang="de-DE" sz="2400" dirty="0" err="1" smtClean="0"/>
              <a:t>only</a:t>
            </a:r>
            <a:r>
              <a:rPr lang="de-DE" sz="2400" dirty="0" smtClean="0"/>
              <a:t> </a:t>
            </a:r>
            <a:r>
              <a:rPr lang="de-DE" sz="2400" dirty="0" err="1" smtClean="0"/>
              <a:t>transitory</a:t>
            </a:r>
            <a:r>
              <a:rPr lang="de-DE" sz="2400" dirty="0" smtClean="0"/>
              <a:t>?</a:t>
            </a:r>
          </a:p>
          <a:p>
            <a:endParaRPr lang="de-DE" sz="2400" dirty="0"/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78F-A479-4472-B297-E81D9ADC65B6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157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1078</Words>
  <Application>Microsoft Office PowerPoint</Application>
  <PresentationFormat>Bildschirmpräsentation (4:3)</PresentationFormat>
  <Paragraphs>353</Paragraphs>
  <Slides>24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25" baseType="lpstr">
      <vt:lpstr>1_Larissa</vt:lpstr>
      <vt:lpstr>Estimating the Causal Effect of Children on Parents’ Well-being</vt:lpstr>
      <vt:lpstr>Motivation</vt:lpstr>
      <vt:lpstr>Different Research Questions &amp; Methods</vt:lpstr>
      <vt:lpstr>Better Methods or Data?</vt:lpstr>
      <vt:lpstr>Different Research Questions &amp; Methods</vt:lpstr>
      <vt:lpstr>Distinguishing Causal Structures</vt:lpstr>
      <vt:lpstr>Distinguishing Causal Structures</vt:lpstr>
      <vt:lpstr>Distinguishing Causal Structures</vt:lpstr>
      <vt:lpstr>Distinguishing Causal Structures</vt:lpstr>
      <vt:lpstr>Identifiability of the Total Causal Effect</vt:lpstr>
      <vt:lpstr>Assuming Conditional Exogeneity</vt:lpstr>
      <vt:lpstr>Estimated Effects</vt:lpstr>
      <vt:lpstr>Identifiability of the Direct Effect</vt:lpstr>
      <vt:lpstr>Mediation or Confoundedness?</vt:lpstr>
      <vt:lpstr>Identifiability of the Direct Effect</vt:lpstr>
      <vt:lpstr>Identifiability of the Indirect Effect</vt:lpstr>
      <vt:lpstr>Lessons Learned</vt:lpstr>
      <vt:lpstr>Lessons Learned</vt:lpstr>
      <vt:lpstr>Lessons Learned</vt:lpstr>
      <vt:lpstr>Lessons Learned</vt:lpstr>
      <vt:lpstr>Thank you</vt:lpstr>
      <vt:lpstr>Example</vt:lpstr>
      <vt:lpstr>Costs of Children</vt:lpstr>
      <vt:lpstr>Discussion of findings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Thorsten Kneip</dc:creator>
  <cp:lastModifiedBy>kneipt</cp:lastModifiedBy>
  <cp:revision>104</cp:revision>
  <cp:lastPrinted>2016-11-14T08:52:42Z</cp:lastPrinted>
  <dcterms:created xsi:type="dcterms:W3CDTF">2016-11-10T12:52:55Z</dcterms:created>
  <dcterms:modified xsi:type="dcterms:W3CDTF">2016-11-22T08:19:04Z</dcterms:modified>
</cp:coreProperties>
</file>