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5" r:id="rId2"/>
  </p:sldIdLst>
  <p:sldSz cx="30279975" cy="42808525"/>
  <p:notesSz cx="6797675" cy="9926638"/>
  <p:embeddedFontLst>
    <p:embeddedFont>
      <p:font typeface="Agfa Rotis Sans Serif" panose="02000606080000020004" pitchFamily="2" charset="0"/>
      <p:regular r:id="rId5"/>
      <p:bold r:id="rId6"/>
      <p:italic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Source Sans Pro" panose="020B0503030403020204" pitchFamily="34" charset="0"/>
      <p:regular r:id="rId12"/>
      <p:bold r:id="rId13"/>
      <p:italic r:id="rId14"/>
      <p:boldItalic r:id="rId15"/>
    </p:embeddedFont>
    <p:embeddedFont>
      <p:font typeface="Source Sans Pro Light" panose="020B0403030403020204" pitchFamily="34" charset="0"/>
      <p:regular r:id="rId16"/>
      <p:italic r:id="rId17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86">
          <p15:clr>
            <a:srgbClr val="A4A3A4"/>
          </p15:clr>
        </p15:guide>
        <p15:guide id="2" orient="horz" pos="24474">
          <p15:clr>
            <a:srgbClr val="A4A3A4"/>
          </p15:clr>
        </p15:guide>
        <p15:guide id="3" pos="1146" userDrawn="1">
          <p15:clr>
            <a:srgbClr val="A4A3A4"/>
          </p15:clr>
        </p15:guide>
        <p15:guide id="4" pos="17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7D"/>
    <a:srgbClr val="7F7F7F"/>
    <a:srgbClr val="999999"/>
    <a:srgbClr val="E6E6E6"/>
    <a:srgbClr val="00ACB0"/>
    <a:srgbClr val="C8D300"/>
    <a:srgbClr val="333333"/>
    <a:srgbClr val="FBBB00"/>
    <a:srgbClr val="CACEE1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19" autoAdjust="0"/>
    <p:restoredTop sz="96242" autoAdjust="0"/>
  </p:normalViewPr>
  <p:slideViewPr>
    <p:cSldViewPr snapToGrid="0" snapToObjects="1" showGuides="1">
      <p:cViewPr varScale="1">
        <p:scale>
          <a:sx n="17" d="100"/>
          <a:sy n="17" d="100"/>
        </p:scale>
        <p:origin x="3540" y="132"/>
      </p:cViewPr>
      <p:guideLst>
        <p:guide orient="horz" pos="6486"/>
        <p:guide orient="horz" pos="24474"/>
        <p:guide pos="1146"/>
        <p:guide pos="17928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 snapToObjects="1" showGuides="1">
      <p:cViewPr varScale="1">
        <p:scale>
          <a:sx n="79" d="100"/>
          <a:sy n="79" d="100"/>
        </p:scale>
        <p:origin x="2814" y="90"/>
      </p:cViewPr>
      <p:guideLst/>
    </p:cSldViewPr>
  </p:notes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tableStyles" Target="tableStyles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viewProps" Target="view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76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482" y="0"/>
            <a:ext cx="2946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4"/>
            <a:ext cx="2946576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482" y="9428164"/>
            <a:ext cx="2946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fld id="{039F005D-AF37-419D-A4BD-4301C26310C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7711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2F780-1449-4516-B906-E2EA4D6D3E88}" type="datetimeFigureOut">
              <a:rPr lang="de-DE" smtClean="0"/>
              <a:t>11.11.2024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A8714-36A1-41C1-8C70-63ED9D7C54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5452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auto">
          <a:xfrm>
            <a:off x="0" y="8204199"/>
            <a:ext cx="30279975" cy="34604325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044950">
              <a:defRPr/>
            </a:pPr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970" y="757878"/>
            <a:ext cx="8049751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25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auto">
          <a:xfrm>
            <a:off x="0" y="8204199"/>
            <a:ext cx="30279975" cy="34604325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044950">
              <a:defRPr/>
            </a:pPr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970" y="757878"/>
            <a:ext cx="8049751" cy="208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6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1" y="0"/>
            <a:ext cx="30279975" cy="820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00" tIns="0" rIns="1800000" bIns="1080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</p:sldLayoutIdLst>
  <p:txStyles>
    <p:titleStyle>
      <a:lvl1pPr algn="l" defTabSz="4044950" rtl="0" eaLnBrk="0" fontAlgn="base" hangingPunct="0">
        <a:spcBef>
          <a:spcPct val="0"/>
        </a:spcBef>
        <a:spcAft>
          <a:spcPct val="0"/>
        </a:spcAft>
        <a:defRPr sz="11000" b="0" cap="all" baseline="0">
          <a:solidFill>
            <a:srgbClr val="003F7D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j-cs"/>
        </a:defRPr>
      </a:lvl1pPr>
      <a:lvl2pPr algn="l" defTabSz="4044950" rtl="0" eaLnBrk="0" fontAlgn="base" hangingPunct="0">
        <a:spcBef>
          <a:spcPct val="0"/>
        </a:spcBef>
        <a:spcAft>
          <a:spcPct val="0"/>
        </a:spcAft>
        <a:defRPr sz="11300" b="1">
          <a:solidFill>
            <a:schemeClr val="bg1"/>
          </a:solidFill>
          <a:latin typeface="Agfa Rotis Sans Serif" pitchFamily="2" charset="0"/>
        </a:defRPr>
      </a:lvl2pPr>
      <a:lvl3pPr algn="l" defTabSz="4044950" rtl="0" eaLnBrk="0" fontAlgn="base" hangingPunct="0">
        <a:spcBef>
          <a:spcPct val="0"/>
        </a:spcBef>
        <a:spcAft>
          <a:spcPct val="0"/>
        </a:spcAft>
        <a:defRPr sz="11300" b="1">
          <a:solidFill>
            <a:schemeClr val="bg1"/>
          </a:solidFill>
          <a:latin typeface="Agfa Rotis Sans Serif" pitchFamily="2" charset="0"/>
        </a:defRPr>
      </a:lvl3pPr>
      <a:lvl4pPr algn="l" defTabSz="4044950" rtl="0" eaLnBrk="0" fontAlgn="base" hangingPunct="0">
        <a:spcBef>
          <a:spcPct val="0"/>
        </a:spcBef>
        <a:spcAft>
          <a:spcPct val="0"/>
        </a:spcAft>
        <a:defRPr sz="11300" b="1">
          <a:solidFill>
            <a:schemeClr val="bg1"/>
          </a:solidFill>
          <a:latin typeface="Agfa Rotis Sans Serif" pitchFamily="2" charset="0"/>
        </a:defRPr>
      </a:lvl4pPr>
      <a:lvl5pPr algn="l" defTabSz="4044950" rtl="0" eaLnBrk="0" fontAlgn="base" hangingPunct="0">
        <a:spcBef>
          <a:spcPct val="0"/>
        </a:spcBef>
        <a:spcAft>
          <a:spcPct val="0"/>
        </a:spcAft>
        <a:defRPr sz="11300" b="1">
          <a:solidFill>
            <a:schemeClr val="bg1"/>
          </a:solidFill>
          <a:latin typeface="Agfa Rotis Sans Serif" pitchFamily="2" charset="0"/>
        </a:defRPr>
      </a:lvl5pPr>
      <a:lvl6pPr marL="457200" algn="l" defTabSz="4044950" rtl="0" fontAlgn="base">
        <a:spcBef>
          <a:spcPct val="0"/>
        </a:spcBef>
        <a:spcAft>
          <a:spcPct val="0"/>
        </a:spcAft>
        <a:defRPr sz="11300" b="1">
          <a:solidFill>
            <a:schemeClr val="bg1"/>
          </a:solidFill>
          <a:latin typeface="Agfa Rotis Sans Serif" pitchFamily="2" charset="0"/>
        </a:defRPr>
      </a:lvl6pPr>
      <a:lvl7pPr marL="914400" algn="l" defTabSz="4044950" rtl="0" fontAlgn="base">
        <a:spcBef>
          <a:spcPct val="0"/>
        </a:spcBef>
        <a:spcAft>
          <a:spcPct val="0"/>
        </a:spcAft>
        <a:defRPr sz="11300" b="1">
          <a:solidFill>
            <a:schemeClr val="bg1"/>
          </a:solidFill>
          <a:latin typeface="Agfa Rotis Sans Serif" pitchFamily="2" charset="0"/>
        </a:defRPr>
      </a:lvl7pPr>
      <a:lvl8pPr marL="1371600" algn="l" defTabSz="4044950" rtl="0" fontAlgn="base">
        <a:spcBef>
          <a:spcPct val="0"/>
        </a:spcBef>
        <a:spcAft>
          <a:spcPct val="0"/>
        </a:spcAft>
        <a:defRPr sz="11300" b="1">
          <a:solidFill>
            <a:schemeClr val="bg1"/>
          </a:solidFill>
          <a:latin typeface="Agfa Rotis Sans Serif" pitchFamily="2" charset="0"/>
        </a:defRPr>
      </a:lvl8pPr>
      <a:lvl9pPr marL="1828800" algn="l" defTabSz="4044950" rtl="0" fontAlgn="base">
        <a:spcBef>
          <a:spcPct val="0"/>
        </a:spcBef>
        <a:spcAft>
          <a:spcPct val="0"/>
        </a:spcAft>
        <a:defRPr sz="11300" b="1">
          <a:solidFill>
            <a:schemeClr val="bg1"/>
          </a:solidFill>
          <a:latin typeface="Agfa Rotis Sans Serif" pitchFamily="2" charset="0"/>
        </a:defRPr>
      </a:lvl9pPr>
    </p:titleStyle>
    <p:bodyStyle>
      <a:lvl1pPr marL="1516063" indent="-1516063" algn="l" defTabSz="4044950" rtl="0" eaLnBrk="0" fontAlgn="base" hangingPunct="0">
        <a:spcBef>
          <a:spcPct val="20000"/>
        </a:spcBef>
        <a:spcAft>
          <a:spcPct val="0"/>
        </a:spcAft>
        <a:defRPr sz="4200" b="1">
          <a:solidFill>
            <a:schemeClr val="bg1"/>
          </a:solidFill>
          <a:latin typeface="+mn-lt"/>
          <a:ea typeface="+mn-ea"/>
          <a:cs typeface="+mn-cs"/>
        </a:defRPr>
      </a:lvl1pPr>
      <a:lvl2pPr marL="3287713" indent="-1266825" algn="l" defTabSz="4044950" rtl="0" eaLnBrk="0" fontAlgn="base" hangingPunct="0">
        <a:spcBef>
          <a:spcPct val="20000"/>
        </a:spcBef>
        <a:spcAft>
          <a:spcPct val="0"/>
        </a:spcAft>
        <a:defRPr sz="3100">
          <a:solidFill>
            <a:schemeClr val="tx1"/>
          </a:solidFill>
          <a:latin typeface="+mn-lt"/>
        </a:defRPr>
      </a:lvl2pPr>
      <a:lvl3pPr marL="5057775" indent="-1012825" algn="l" defTabSz="4044950" rtl="0" eaLnBrk="0" fontAlgn="base" hangingPunct="0">
        <a:spcBef>
          <a:spcPct val="20000"/>
        </a:spcBef>
        <a:spcAft>
          <a:spcPct val="0"/>
        </a:spcAft>
        <a:defRPr sz="3100">
          <a:solidFill>
            <a:schemeClr val="tx1"/>
          </a:solidFill>
          <a:latin typeface="+mn-lt"/>
        </a:defRPr>
      </a:lvl3pPr>
      <a:lvl4pPr marL="7078663" indent="-1011238" algn="l" defTabSz="4044950" rtl="0" eaLnBrk="0" fontAlgn="base" hangingPunct="0">
        <a:spcBef>
          <a:spcPct val="20000"/>
        </a:spcBef>
        <a:spcAft>
          <a:spcPct val="0"/>
        </a:spcAft>
        <a:defRPr sz="3100">
          <a:solidFill>
            <a:schemeClr val="tx1"/>
          </a:solidFill>
          <a:latin typeface="+mn-lt"/>
        </a:defRPr>
      </a:lvl4pPr>
      <a:lvl5pPr marL="9101138" indent="-1009650" algn="l" defTabSz="4044950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9558338" indent="-1009650" algn="l" defTabSz="4044950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10015538" indent="-1009650" algn="l" defTabSz="4044950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10472738" indent="-1009650" algn="l" defTabSz="4044950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10929938" indent="-1009650" algn="l" defTabSz="4044950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21">
            <a:extLst>
              <a:ext uri="{FF2B5EF4-FFF2-40B4-BE49-F238E27FC236}">
                <a16:creationId xmlns:a16="http://schemas.microsoft.com/office/drawing/2014/main" id="{DCF30877-9B09-7F6B-48AA-B59AD92B772D}"/>
              </a:ext>
            </a:extLst>
          </p:cNvPr>
          <p:cNvSpPr/>
          <p:nvPr/>
        </p:nvSpPr>
        <p:spPr bwMode="auto">
          <a:xfrm>
            <a:off x="0" y="7366434"/>
            <a:ext cx="30276000" cy="57723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044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5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Abgerundetes Rechteck 1"/>
          <p:cNvSpPr/>
          <p:nvPr/>
        </p:nvSpPr>
        <p:spPr bwMode="auto">
          <a:xfrm>
            <a:off x="15197345" y="6298180"/>
            <a:ext cx="14696574" cy="822645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lvl="0" algn="r"/>
            <a:r>
              <a:rPr lang="de-DE" sz="4600" dirty="0">
                <a:solidFill>
                  <a:srgbClr val="003F7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Sophie Hensgen, Alexander Patzina &amp; Joseph Sakshaug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1915354" y="3269596"/>
            <a:ext cx="26563981" cy="355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defTabSz="4044950" rtl="0" eaLnBrk="0" fontAlgn="base" hangingPunct="0">
              <a:spcBef>
                <a:spcPct val="0"/>
              </a:spcBef>
              <a:spcAft>
                <a:spcPct val="0"/>
              </a:spcAft>
              <a:defRPr sz="11000" b="0" cap="all" baseline="0">
                <a:solidFill>
                  <a:srgbClr val="003F7D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+mj-cs"/>
              </a:defRPr>
            </a:lvl1pPr>
            <a:lvl2pPr algn="l" defTabSz="4044950" rtl="0" eaLnBrk="0" fontAlgn="base" hangingPunct="0">
              <a:spcBef>
                <a:spcPct val="0"/>
              </a:spcBef>
              <a:spcAft>
                <a:spcPct val="0"/>
              </a:spcAft>
              <a:defRPr sz="11300" b="1">
                <a:solidFill>
                  <a:schemeClr val="bg1"/>
                </a:solidFill>
                <a:latin typeface="Agfa Rotis Sans Serif" pitchFamily="2" charset="0"/>
              </a:defRPr>
            </a:lvl2pPr>
            <a:lvl3pPr algn="l" defTabSz="4044950" rtl="0" eaLnBrk="0" fontAlgn="base" hangingPunct="0">
              <a:spcBef>
                <a:spcPct val="0"/>
              </a:spcBef>
              <a:spcAft>
                <a:spcPct val="0"/>
              </a:spcAft>
              <a:defRPr sz="11300" b="1">
                <a:solidFill>
                  <a:schemeClr val="bg1"/>
                </a:solidFill>
                <a:latin typeface="Agfa Rotis Sans Serif" pitchFamily="2" charset="0"/>
              </a:defRPr>
            </a:lvl3pPr>
            <a:lvl4pPr algn="l" defTabSz="4044950" rtl="0" eaLnBrk="0" fontAlgn="base" hangingPunct="0">
              <a:spcBef>
                <a:spcPct val="0"/>
              </a:spcBef>
              <a:spcAft>
                <a:spcPct val="0"/>
              </a:spcAft>
              <a:defRPr sz="11300" b="1">
                <a:solidFill>
                  <a:schemeClr val="bg1"/>
                </a:solidFill>
                <a:latin typeface="Agfa Rotis Sans Serif" pitchFamily="2" charset="0"/>
              </a:defRPr>
            </a:lvl4pPr>
            <a:lvl5pPr algn="l" defTabSz="4044950" rtl="0" eaLnBrk="0" fontAlgn="base" hangingPunct="0">
              <a:spcBef>
                <a:spcPct val="0"/>
              </a:spcBef>
              <a:spcAft>
                <a:spcPct val="0"/>
              </a:spcAft>
              <a:defRPr sz="11300" b="1">
                <a:solidFill>
                  <a:schemeClr val="bg1"/>
                </a:solidFill>
                <a:latin typeface="Agfa Rotis Sans Serif" pitchFamily="2" charset="0"/>
              </a:defRPr>
            </a:lvl5pPr>
            <a:lvl6pPr marL="457200" algn="l" defTabSz="4044950" rtl="0" fontAlgn="base">
              <a:spcBef>
                <a:spcPct val="0"/>
              </a:spcBef>
              <a:spcAft>
                <a:spcPct val="0"/>
              </a:spcAft>
              <a:defRPr sz="11300" b="1">
                <a:solidFill>
                  <a:schemeClr val="bg1"/>
                </a:solidFill>
                <a:latin typeface="Agfa Rotis Sans Serif" pitchFamily="2" charset="0"/>
              </a:defRPr>
            </a:lvl6pPr>
            <a:lvl7pPr marL="914400" algn="l" defTabSz="4044950" rtl="0" fontAlgn="base">
              <a:spcBef>
                <a:spcPct val="0"/>
              </a:spcBef>
              <a:spcAft>
                <a:spcPct val="0"/>
              </a:spcAft>
              <a:defRPr sz="11300" b="1">
                <a:solidFill>
                  <a:schemeClr val="bg1"/>
                </a:solidFill>
                <a:latin typeface="Agfa Rotis Sans Serif" pitchFamily="2" charset="0"/>
              </a:defRPr>
            </a:lvl7pPr>
            <a:lvl8pPr marL="1371600" algn="l" defTabSz="4044950" rtl="0" fontAlgn="base">
              <a:spcBef>
                <a:spcPct val="0"/>
              </a:spcBef>
              <a:spcAft>
                <a:spcPct val="0"/>
              </a:spcAft>
              <a:defRPr sz="11300" b="1">
                <a:solidFill>
                  <a:schemeClr val="bg1"/>
                </a:solidFill>
                <a:latin typeface="Agfa Rotis Sans Serif" pitchFamily="2" charset="0"/>
              </a:defRPr>
            </a:lvl8pPr>
            <a:lvl9pPr marL="1828800" algn="l" defTabSz="4044950" rtl="0" fontAlgn="base">
              <a:spcBef>
                <a:spcPct val="0"/>
              </a:spcBef>
              <a:spcAft>
                <a:spcPct val="0"/>
              </a:spcAft>
              <a:defRPr sz="11300" b="1">
                <a:solidFill>
                  <a:schemeClr val="bg1"/>
                </a:solidFill>
                <a:latin typeface="Agfa Rotis Sans Serif" pitchFamily="2" charset="0"/>
              </a:defRPr>
            </a:lvl9pPr>
          </a:lstStyle>
          <a:p>
            <a:pPr eaLnBrk="1" hangingPunct="1"/>
            <a:r>
              <a:rPr lang="en-US" sz="9600" kern="0" cap="none" dirty="0">
                <a:latin typeface="+mn-lt"/>
              </a:rPr>
              <a:t>Does the Mode Really Matter? </a:t>
            </a:r>
            <a:br>
              <a:rPr lang="en-US" sz="7800" kern="0" cap="none" dirty="0">
                <a:latin typeface="+mn-lt"/>
              </a:rPr>
            </a:br>
            <a:r>
              <a:rPr lang="en-US" sz="7800" kern="0" cap="none" dirty="0">
                <a:latin typeface="+mn-lt"/>
              </a:rPr>
              <a:t>Mode Effects in Factorial Survey Experiments within Establishment Surveys</a:t>
            </a:r>
          </a:p>
        </p:txBody>
      </p:sp>
      <p:cxnSp>
        <p:nvCxnSpPr>
          <p:cNvPr id="5" name="Gerader Verbinder 4"/>
          <p:cNvCxnSpPr/>
          <p:nvPr/>
        </p:nvCxnSpPr>
        <p:spPr bwMode="auto">
          <a:xfrm>
            <a:off x="0" y="0"/>
            <a:ext cx="30276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hteck 3">
            <a:extLst>
              <a:ext uri="{FF2B5EF4-FFF2-40B4-BE49-F238E27FC236}">
                <a16:creationId xmlns:a16="http://schemas.microsoft.com/office/drawing/2014/main" id="{81EF7B2F-F665-1A24-5CEF-24B51513D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42573" y="7706451"/>
            <a:ext cx="8628293" cy="5053773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lvl="0" defTabSz="4044950">
              <a:spcAft>
                <a:spcPts val="1800"/>
              </a:spcAft>
            </a:pPr>
            <a:r>
              <a:rPr lang="en-US" sz="3600" b="1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Research Questions</a:t>
            </a:r>
          </a:p>
          <a:p>
            <a:pPr lvl="0" defTabSz="4044950">
              <a:spcAft>
                <a:spcPts val="6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Do FSEs via telephone show... </a:t>
            </a:r>
          </a:p>
          <a:p>
            <a:pPr lvl="1" defTabSz="4044950">
              <a:spcAft>
                <a:spcPts val="6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... order effects?</a:t>
            </a:r>
          </a:p>
          <a:p>
            <a:pPr lvl="1" defTabSz="4044950">
              <a:spcAft>
                <a:spcPts val="6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... social desirability bias?</a:t>
            </a:r>
          </a:p>
          <a:p>
            <a:pPr lvl="1" defTabSz="4044950">
              <a:spcAft>
                <a:spcPts val="6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... differences in attitudinal and</a:t>
            </a:r>
            <a:b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   behavioral questions?</a:t>
            </a:r>
          </a:p>
          <a:p>
            <a:pPr lvl="1" defTabSz="4044950">
              <a:spcAft>
                <a:spcPts val="6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... satisficing?</a:t>
            </a:r>
            <a:endParaRPr lang="en-US" sz="3000" dirty="0">
              <a:solidFill>
                <a:srgbClr val="003F7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101">
            <a:extLst>
              <a:ext uri="{FF2B5EF4-FFF2-40B4-BE49-F238E27FC236}">
                <a16:creationId xmlns:a16="http://schemas.microsoft.com/office/drawing/2014/main" id="{BAA7BC30-13FF-DFB7-151C-96EA504D571F}"/>
              </a:ext>
            </a:extLst>
          </p:cNvPr>
          <p:cNvSpPr txBox="1"/>
          <p:nvPr/>
        </p:nvSpPr>
        <p:spPr>
          <a:xfrm rot="16200000">
            <a:off x="-1987738" y="9783263"/>
            <a:ext cx="577238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spc="900" dirty="0">
                <a:solidFill>
                  <a:schemeClr val="accent2"/>
                </a:solidFill>
              </a:rPr>
              <a:t>MOTIVATION</a:t>
            </a:r>
          </a:p>
        </p:txBody>
      </p:sp>
      <p:sp>
        <p:nvSpPr>
          <p:cNvPr id="17" name="Rechteck 22">
            <a:extLst>
              <a:ext uri="{FF2B5EF4-FFF2-40B4-BE49-F238E27FC236}">
                <a16:creationId xmlns:a16="http://schemas.microsoft.com/office/drawing/2014/main" id="{E770853C-A86E-D12D-7A8D-7DFCA92091F0}"/>
              </a:ext>
            </a:extLst>
          </p:cNvPr>
          <p:cNvSpPr/>
          <p:nvPr/>
        </p:nvSpPr>
        <p:spPr bwMode="auto">
          <a:xfrm>
            <a:off x="3975" y="13138814"/>
            <a:ext cx="30276000" cy="129829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044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feld 104">
            <a:extLst>
              <a:ext uri="{FF2B5EF4-FFF2-40B4-BE49-F238E27FC236}">
                <a16:creationId xmlns:a16="http://schemas.microsoft.com/office/drawing/2014/main" id="{7B46D936-0F43-B772-8924-4BCF84D6730A}"/>
              </a:ext>
            </a:extLst>
          </p:cNvPr>
          <p:cNvSpPr txBox="1"/>
          <p:nvPr/>
        </p:nvSpPr>
        <p:spPr>
          <a:xfrm rot="16200000">
            <a:off x="-5608859" y="19160903"/>
            <a:ext cx="129829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spc="900" dirty="0">
                <a:solidFill>
                  <a:schemeClr val="accent6"/>
                </a:solidFill>
              </a:rPr>
              <a:t>EXPERIMENT</a:t>
            </a:r>
          </a:p>
        </p:txBody>
      </p:sp>
      <p:sp>
        <p:nvSpPr>
          <p:cNvPr id="27" name="Rechteck 3">
            <a:extLst>
              <a:ext uri="{FF2B5EF4-FFF2-40B4-BE49-F238E27FC236}">
                <a16:creationId xmlns:a16="http://schemas.microsoft.com/office/drawing/2014/main" id="{42FE3800-8C24-8EA8-C760-9F7C88781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6251" y="13494384"/>
            <a:ext cx="16985834" cy="278303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defTabSz="4044950">
              <a:spcAft>
                <a:spcPts val="2500"/>
              </a:spcAft>
            </a:pPr>
            <a:r>
              <a:rPr lang="en-US" sz="3600" b="1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Data Source: </a:t>
            </a:r>
            <a:r>
              <a:rPr lang="en-US" sz="3600" b="1" dirty="0" err="1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BeCovid</a:t>
            </a:r>
            <a:endParaRPr lang="en-US" sz="3600" b="1" dirty="0">
              <a:solidFill>
                <a:srgbClr val="003F7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rgbClr val="003F7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endParaRPr lang="en-US" sz="3000" dirty="0">
              <a:solidFill>
                <a:srgbClr val="003F7D"/>
              </a:solidFill>
            </a:endParaRPr>
          </a:p>
          <a:p>
            <a:pPr defTabSz="4044950">
              <a:spcAft>
                <a:spcPts val="2500"/>
              </a:spcAft>
            </a:pPr>
            <a:r>
              <a:rPr lang="en-US" sz="3500" b="1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" name="Rechteck 3">
            <a:extLst>
              <a:ext uri="{FF2B5EF4-FFF2-40B4-BE49-F238E27FC236}">
                <a16:creationId xmlns:a16="http://schemas.microsoft.com/office/drawing/2014/main" id="{8FBC92B2-20E0-E867-D9D2-D9BB8F245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91602" y="13510557"/>
            <a:ext cx="9906042" cy="681591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defTabSz="4044950">
              <a:spcAft>
                <a:spcPts val="1500"/>
              </a:spcAft>
            </a:pPr>
            <a:r>
              <a:rPr lang="en-US" sz="4000" b="1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Vignette Text</a:t>
            </a:r>
          </a:p>
          <a:p>
            <a:pPr>
              <a:spcBef>
                <a:spcPts val="600"/>
              </a:spcBef>
            </a:pPr>
            <a:r>
              <a:rPr lang="en-US" sz="3600" dirty="0">
                <a:solidFill>
                  <a:srgbClr val="003F7D"/>
                </a:solidFill>
              </a:rPr>
              <a:t>A lower secondary school-leaving certificate from a </a:t>
            </a:r>
            <a:r>
              <a:rPr lang="en-US" sz="3600" b="1" dirty="0">
                <a:solidFill>
                  <a:srgbClr val="75AE68"/>
                </a:solidFill>
              </a:rPr>
              <a:t>special-needs </a:t>
            </a:r>
            <a:r>
              <a:rPr lang="en-US" sz="3600" b="1" i="1" dirty="0">
                <a:solidFill>
                  <a:srgbClr val="75AE68"/>
                </a:solidFill>
              </a:rPr>
              <a:t>(mainstream)</a:t>
            </a:r>
            <a:r>
              <a:rPr lang="en-US" sz="3600" b="1" i="1" dirty="0">
                <a:solidFill>
                  <a:srgbClr val="82C074"/>
                </a:solidFill>
              </a:rPr>
              <a:t> </a:t>
            </a:r>
            <a:r>
              <a:rPr lang="en-US" sz="3600" dirty="0">
                <a:solidFill>
                  <a:srgbClr val="003F7D"/>
                </a:solidFill>
              </a:rPr>
              <a:t>school, </a:t>
            </a:r>
            <a:r>
              <a:rPr lang="en-US" sz="3600" b="1" dirty="0">
                <a:solidFill>
                  <a:srgbClr val="75AE68"/>
                </a:solidFill>
              </a:rPr>
              <a:t>poor </a:t>
            </a:r>
            <a:r>
              <a:rPr lang="en-US" sz="3600" b="1" i="1" dirty="0">
                <a:solidFill>
                  <a:srgbClr val="75AE68"/>
                </a:solidFill>
              </a:rPr>
              <a:t>(very good) </a:t>
            </a:r>
            <a:r>
              <a:rPr lang="en-US" sz="3600" dirty="0">
                <a:solidFill>
                  <a:srgbClr val="003F7D"/>
                </a:solidFill>
              </a:rPr>
              <a:t>grades, a certificate about a work placement in a </a:t>
            </a:r>
            <a:r>
              <a:rPr lang="en-US" sz="3600" b="1" dirty="0">
                <a:solidFill>
                  <a:srgbClr val="75AE68"/>
                </a:solidFill>
              </a:rPr>
              <a:t>different establishment </a:t>
            </a:r>
            <a:r>
              <a:rPr lang="en-US" sz="3600" b="1" i="1" dirty="0">
                <a:solidFill>
                  <a:srgbClr val="75AE68"/>
                </a:solidFill>
              </a:rPr>
              <a:t>(your establishment), </a:t>
            </a:r>
            <a:r>
              <a:rPr lang="en-US" sz="3600" b="1" dirty="0">
                <a:solidFill>
                  <a:srgbClr val="75AE68"/>
                </a:solidFill>
              </a:rPr>
              <a:t>poor </a:t>
            </a:r>
            <a:r>
              <a:rPr lang="en-US" sz="3600" b="1" i="1" dirty="0">
                <a:solidFill>
                  <a:srgbClr val="75AE68"/>
                </a:solidFill>
              </a:rPr>
              <a:t>(high) </a:t>
            </a:r>
            <a:r>
              <a:rPr lang="en-US" sz="3600" dirty="0">
                <a:solidFill>
                  <a:srgbClr val="003F7D"/>
                </a:solidFill>
              </a:rPr>
              <a:t>motivation and </a:t>
            </a:r>
            <a:r>
              <a:rPr lang="en-US" sz="3600" b="1" dirty="0">
                <a:solidFill>
                  <a:srgbClr val="75AE68"/>
                </a:solidFill>
              </a:rPr>
              <a:t>poor </a:t>
            </a:r>
            <a:r>
              <a:rPr lang="en-US" sz="3600" b="1" i="1" dirty="0">
                <a:solidFill>
                  <a:srgbClr val="75AE68"/>
                </a:solidFill>
              </a:rPr>
              <a:t>(high) </a:t>
            </a:r>
            <a:r>
              <a:rPr lang="en-US" sz="3600" dirty="0">
                <a:solidFill>
                  <a:srgbClr val="003F7D"/>
                </a:solidFill>
              </a:rPr>
              <a:t>reliability. In addition, you have heard from a colleague that this person comes from a </a:t>
            </a:r>
            <a:r>
              <a:rPr lang="en-US" sz="3600" b="1" dirty="0">
                <a:solidFill>
                  <a:srgbClr val="75AE68"/>
                </a:solidFill>
              </a:rPr>
              <a:t>socially and/or financially disadvantaged family </a:t>
            </a:r>
            <a:r>
              <a:rPr lang="en-US" sz="3600" b="1" i="1" dirty="0">
                <a:solidFill>
                  <a:srgbClr val="75AE68"/>
                </a:solidFill>
              </a:rPr>
              <a:t>(well-off family)</a:t>
            </a:r>
            <a:r>
              <a:rPr lang="en-US" sz="3600" i="1" dirty="0">
                <a:solidFill>
                  <a:srgbClr val="75AE68"/>
                </a:solidFill>
              </a:rPr>
              <a:t>.</a:t>
            </a:r>
            <a:r>
              <a:rPr lang="en-US" sz="3600" i="1" dirty="0">
                <a:solidFill>
                  <a:srgbClr val="82C074"/>
                </a:solidFill>
              </a:rPr>
              <a:t> </a:t>
            </a:r>
          </a:p>
          <a:p>
            <a:endParaRPr lang="en-US" sz="3000" dirty="0">
              <a:solidFill>
                <a:srgbClr val="003F7D"/>
              </a:solidFill>
            </a:endParaRPr>
          </a:p>
          <a:p>
            <a:pPr defTabSz="4044950">
              <a:spcAft>
                <a:spcPts val="2500"/>
              </a:spcAft>
            </a:pPr>
            <a:r>
              <a:rPr lang="en-US" sz="3500" b="1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" name="Rechteck 3">
            <a:extLst>
              <a:ext uri="{FF2B5EF4-FFF2-40B4-BE49-F238E27FC236}">
                <a16:creationId xmlns:a16="http://schemas.microsoft.com/office/drawing/2014/main" id="{447C86DF-AF98-A130-8A0E-91AC3A968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6251" y="16823784"/>
            <a:ext cx="16985834" cy="8926186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defTabSz="4044950">
              <a:spcAft>
                <a:spcPts val="2500"/>
              </a:spcAft>
            </a:pPr>
            <a:r>
              <a:rPr lang="en-US" sz="3600" b="1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Experimental Design</a:t>
            </a:r>
          </a:p>
          <a:p>
            <a:endParaRPr lang="en-US" sz="3200" b="1" dirty="0">
              <a:solidFill>
                <a:srgbClr val="003F7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endParaRPr lang="en-US" sz="3000" dirty="0">
              <a:solidFill>
                <a:srgbClr val="003F7D"/>
              </a:solidFill>
            </a:endParaRPr>
          </a:p>
          <a:p>
            <a:pPr defTabSz="4044950">
              <a:spcAft>
                <a:spcPts val="2500"/>
              </a:spcAft>
            </a:pPr>
            <a:r>
              <a:rPr lang="en-US" sz="3500" b="1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DA257B5-E055-7A86-1498-B96777F36CA8}"/>
              </a:ext>
            </a:extLst>
          </p:cNvPr>
          <p:cNvGrpSpPr/>
          <p:nvPr/>
        </p:nvGrpSpPr>
        <p:grpSpPr>
          <a:xfrm>
            <a:off x="8731140" y="17251071"/>
            <a:ext cx="6676814" cy="1183675"/>
            <a:chOff x="29963826" y="7415901"/>
            <a:chExt cx="6050544" cy="138495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4F2E768-187F-1A32-A1DB-3B56E8DDD759}"/>
                </a:ext>
              </a:extLst>
            </p:cNvPr>
            <p:cNvSpPr/>
            <p:nvPr/>
          </p:nvSpPr>
          <p:spPr bwMode="auto">
            <a:xfrm>
              <a:off x="29963826" y="7415901"/>
              <a:ext cx="5669743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Establishments Eligible for Apprenticeships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2AF4EC4-74B1-A20E-4696-85DEBC907215}"/>
                </a:ext>
              </a:extLst>
            </p:cNvPr>
            <p:cNvSpPr/>
            <p:nvPr/>
          </p:nvSpPr>
          <p:spPr bwMode="auto">
            <a:xfrm>
              <a:off x="34660535" y="8178909"/>
              <a:ext cx="1353835" cy="621948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1,44</a:t>
              </a:r>
              <a:r>
                <a:rPr kumimoji="0" lang="de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8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062" name="Rechteck 23">
            <a:extLst>
              <a:ext uri="{FF2B5EF4-FFF2-40B4-BE49-F238E27FC236}">
                <a16:creationId xmlns:a16="http://schemas.microsoft.com/office/drawing/2014/main" id="{295B6F26-A7B1-A10F-14E7-5ED4B8245967}"/>
              </a:ext>
            </a:extLst>
          </p:cNvPr>
          <p:cNvSpPr/>
          <p:nvPr/>
        </p:nvSpPr>
        <p:spPr bwMode="auto">
          <a:xfrm>
            <a:off x="3975" y="26121714"/>
            <a:ext cx="30276000" cy="114408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accent3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044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5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65" name="Textfeld 103">
            <a:extLst>
              <a:ext uri="{FF2B5EF4-FFF2-40B4-BE49-F238E27FC236}">
                <a16:creationId xmlns:a16="http://schemas.microsoft.com/office/drawing/2014/main" id="{2907C8F7-40AE-982A-A5F5-CA5A1DF6DF15}"/>
              </a:ext>
            </a:extLst>
          </p:cNvPr>
          <p:cNvSpPr txBox="1"/>
          <p:nvPr/>
        </p:nvSpPr>
        <p:spPr>
          <a:xfrm rot="16200000">
            <a:off x="-4840277" y="31372792"/>
            <a:ext cx="1144087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spc="900" dirty="0">
                <a:solidFill>
                  <a:schemeClr val="accent3"/>
                </a:solidFill>
              </a:rPr>
              <a:t>RESULTS</a:t>
            </a:r>
          </a:p>
        </p:txBody>
      </p:sp>
      <p:sp>
        <p:nvSpPr>
          <p:cNvPr id="2076" name="Rechteck 3">
            <a:extLst>
              <a:ext uri="{FF2B5EF4-FFF2-40B4-BE49-F238E27FC236}">
                <a16:creationId xmlns:a16="http://schemas.microsoft.com/office/drawing/2014/main" id="{724E78E3-CA97-D46A-52FD-1532B1507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6251" y="7706451"/>
            <a:ext cx="8818842" cy="503904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lvl="0" defTabSz="4044950">
              <a:spcAft>
                <a:spcPts val="1800"/>
              </a:spcAft>
            </a:pPr>
            <a:r>
              <a:rPr lang="en-US" sz="3600" b="1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Factorial Survey Experiment (FSE) </a:t>
            </a:r>
          </a:p>
          <a:p>
            <a:pPr lvl="0" defTabSz="4044950">
              <a:spcAft>
                <a:spcPts val="18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are predominately... </a:t>
            </a:r>
          </a:p>
          <a:p>
            <a:pPr lvl="0" defTabSz="4044950">
              <a:spcAft>
                <a:spcPts val="18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... used in and researched on (non-)  </a:t>
            </a:r>
            <a:b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   probability surveys of </a:t>
            </a:r>
            <a:b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   </a:t>
            </a:r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easy-to-reach individuals</a:t>
            </a:r>
            <a:r>
              <a:rPr lang="en-US" sz="3600" b="1" baseline="30000" dirty="0">
                <a:solidFill>
                  <a:schemeClr val="accent2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1</a:t>
            </a:r>
          </a:p>
          <a:p>
            <a:pPr lvl="0" defTabSz="4044950">
              <a:spcAft>
                <a:spcPts val="18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... surveyed in </a:t>
            </a:r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self-administered</a:t>
            </a:r>
            <a:b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   modes</a:t>
            </a:r>
            <a:r>
              <a:rPr lang="en-US" sz="3600" b="1" dirty="0">
                <a:solidFill>
                  <a:srgbClr val="A6CB1F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like CAWI</a:t>
            </a:r>
            <a:r>
              <a:rPr lang="en-US" sz="3600" baseline="300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</a:t>
            </a:r>
            <a:endParaRPr lang="en-US" sz="3000" dirty="0">
              <a:solidFill>
                <a:srgbClr val="003F7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077" name="Rechteck 3">
            <a:extLst>
              <a:ext uri="{FF2B5EF4-FFF2-40B4-BE49-F238E27FC236}">
                <a16:creationId xmlns:a16="http://schemas.microsoft.com/office/drawing/2014/main" id="{A4AFFA86-5737-3908-6A29-0CC211A76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412" y="7722090"/>
            <a:ext cx="8818842" cy="5061339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lvl="0" defTabSz="4044950">
              <a:spcAft>
                <a:spcPts val="1800"/>
              </a:spcAft>
            </a:pPr>
            <a:r>
              <a:rPr lang="en-US" sz="3600" b="1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Establishments </a:t>
            </a:r>
          </a:p>
          <a:p>
            <a:pPr lvl="0" defTabSz="4044950">
              <a:spcAft>
                <a:spcPts val="18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are predominately...</a:t>
            </a:r>
          </a:p>
          <a:p>
            <a:pPr defTabSz="4044950">
              <a:spcAft>
                <a:spcPts val="18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... </a:t>
            </a:r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harder to reach</a:t>
            </a:r>
          </a:p>
          <a:p>
            <a:pPr defTabSz="4044950">
              <a:spcAft>
                <a:spcPts val="18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... different in their </a:t>
            </a:r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 behavior</a:t>
            </a:r>
            <a:r>
              <a:rPr lang="en-US" sz="3600" b="1" baseline="30000" dirty="0">
                <a:solidFill>
                  <a:schemeClr val="accent2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3</a:t>
            </a:r>
          </a:p>
          <a:p>
            <a:pPr defTabSz="4044950">
              <a:spcAft>
                <a:spcPts val="1800"/>
              </a:spcAft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... surveyed in </a:t>
            </a:r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interviewer-led modes</a:t>
            </a:r>
            <a:r>
              <a:rPr lang="en-US" sz="3600" b="1" baseline="30000" dirty="0">
                <a:solidFill>
                  <a:schemeClr val="accent2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4 </a:t>
            </a:r>
            <a:r>
              <a:rPr lang="en-US" sz="3600" b="1" baseline="300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br>
              <a:rPr lang="en-US" sz="3600" b="1" baseline="300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3600" b="1" baseline="300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     </a:t>
            </a: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like CATI </a:t>
            </a:r>
            <a:endParaRPr lang="en-US" sz="3600" b="1" dirty="0">
              <a:solidFill>
                <a:schemeClr val="accent2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lvl="0" defTabSz="4044950">
              <a:spcAft>
                <a:spcPts val="1800"/>
              </a:spcAft>
            </a:pPr>
            <a:endParaRPr lang="en-US" sz="3600" b="1" baseline="30000" dirty="0">
              <a:solidFill>
                <a:schemeClr val="accent2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141" name="Rechteck 24">
            <a:extLst>
              <a:ext uri="{FF2B5EF4-FFF2-40B4-BE49-F238E27FC236}">
                <a16:creationId xmlns:a16="http://schemas.microsoft.com/office/drawing/2014/main" id="{A1BC28DF-0F55-0213-ABEF-0AB570F63D64}"/>
              </a:ext>
            </a:extLst>
          </p:cNvPr>
          <p:cNvSpPr/>
          <p:nvPr/>
        </p:nvSpPr>
        <p:spPr bwMode="auto">
          <a:xfrm>
            <a:off x="-12786" y="37562592"/>
            <a:ext cx="19183102" cy="52675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044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5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42" name="Rechteck 3">
            <a:extLst>
              <a:ext uri="{FF2B5EF4-FFF2-40B4-BE49-F238E27FC236}">
                <a16:creationId xmlns:a16="http://schemas.microsoft.com/office/drawing/2014/main" id="{09EDD3A8-8C48-1A84-9688-4BD6A298A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5785" y="37731959"/>
            <a:ext cx="10318134" cy="489804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lvl="0" defTabSz="4044950">
              <a:spcAft>
                <a:spcPts val="0"/>
              </a:spcAft>
            </a:pPr>
            <a:r>
              <a:rPr lang="en-US" sz="35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References</a:t>
            </a: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1. Treischl, E., &amp;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Wolbring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T. (2022). The Past, Present and Future of Factorial Survey Experiments: A Review for the Social Sciences. methods, data, analyses, 16(2), 141–170.</a:t>
            </a: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2. Auspurg, K.,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Hinz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T. and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Walzenbach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S. (2019). Are Factorial Survey Experiments Prone to Survey Mode Effects?. In Experimental Methods in Survey Research (eds P.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Lavrakas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M. Traugott, C. Kennedy, A. Holbrook, E. de Leeuw and B. West). https://doi.org/10.1002/9781119083771.ch19</a:t>
            </a: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3</a:t>
            </a:r>
            <a:r>
              <a:rPr lang="en-US" sz="200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Morrison, R. L., Stettler, K., &amp; Anderson, A. E. (2004). Using vignettes in cognitive research on establishment surveys. Journal of official Statistics, 20(2), 319.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4. Patrick Gleiser, Joseph W. Sakshaug, Marieke Volkert, Peter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Ellguth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Susanne Kohaut, Iris Möller, Introducing Web in a Mixed-Mode Establishment Survey: Effects on Nonresponse, Journal of the Royal Statistical Society Series A: Statistics in Society, Volume 185, Issue 3, July </a:t>
            </a:r>
            <a:r>
              <a:rPr lang="fr-FR" sz="2000" dirty="0">
                <a:solidFill>
                  <a:schemeClr val="bg1">
                    <a:lumMod val="65000"/>
                  </a:schemeClr>
                </a:solidFill>
              </a:rPr>
              <a:t>2022, Pages 891–915, https://doi.org/10.1111/rssa.12809</a:t>
            </a:r>
          </a:p>
        </p:txBody>
      </p:sp>
      <p:sp>
        <p:nvSpPr>
          <p:cNvPr id="2143" name="Textfeld 77">
            <a:extLst>
              <a:ext uri="{FF2B5EF4-FFF2-40B4-BE49-F238E27FC236}">
                <a16:creationId xmlns:a16="http://schemas.microsoft.com/office/drawing/2014/main" id="{C34E0B85-0DD5-BB28-8571-AAA71EC6ADA8}"/>
              </a:ext>
            </a:extLst>
          </p:cNvPr>
          <p:cNvSpPr txBox="1"/>
          <p:nvPr/>
        </p:nvSpPr>
        <p:spPr>
          <a:xfrm rot="16200000">
            <a:off x="-1760925" y="39716197"/>
            <a:ext cx="524593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spc="300" dirty="0">
                <a:solidFill>
                  <a:srgbClr val="ED9656"/>
                </a:solidFill>
              </a:rPr>
              <a:t>CONCLUSION</a:t>
            </a:r>
          </a:p>
        </p:txBody>
      </p:sp>
      <p:sp>
        <p:nvSpPr>
          <p:cNvPr id="2144" name="Rechteck 3">
            <a:extLst>
              <a:ext uri="{FF2B5EF4-FFF2-40B4-BE49-F238E27FC236}">
                <a16:creationId xmlns:a16="http://schemas.microsoft.com/office/drawing/2014/main" id="{E402A35F-24DD-5C60-2734-2AC32B5D6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354" y="37956894"/>
            <a:ext cx="16791028" cy="4562706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lvl="0" defTabSz="4044950">
              <a:spcAft>
                <a:spcPts val="2500"/>
              </a:spcAft>
            </a:pPr>
            <a:endParaRPr lang="en-US" sz="500" dirty="0">
              <a:solidFill>
                <a:srgbClr val="003F7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145" name="TextBox 2144">
            <a:extLst>
              <a:ext uri="{FF2B5EF4-FFF2-40B4-BE49-F238E27FC236}">
                <a16:creationId xmlns:a16="http://schemas.microsoft.com/office/drawing/2014/main" id="{8FBB8A23-A0BC-39E9-4525-24ECFD42D82C}"/>
              </a:ext>
            </a:extLst>
          </p:cNvPr>
          <p:cNvSpPr txBox="1"/>
          <p:nvPr/>
        </p:nvSpPr>
        <p:spPr>
          <a:xfrm>
            <a:off x="1919412" y="38935884"/>
            <a:ext cx="16795085" cy="443384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lvl="0" defTabSz="4044950">
              <a:spcAft>
                <a:spcPts val="1900"/>
              </a:spcAft>
            </a:pPr>
            <a:r>
              <a:rPr lang="en-US" sz="3600" b="1" dirty="0">
                <a:solidFill>
                  <a:schemeClr val="accent5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Mode Comparison:</a:t>
            </a:r>
          </a:p>
          <a:p>
            <a:pPr marL="457200" lvl="0" indent="-457200" defTabSz="4044950">
              <a:spcAft>
                <a:spcPts val="19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Only small and primarily insignificant differences between the modes.</a:t>
            </a:r>
          </a:p>
          <a:p>
            <a:pPr marL="457200" indent="-457200" defTabSz="4044950">
              <a:spcAft>
                <a:spcPts val="19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No effects of oral presentation found</a:t>
            </a:r>
          </a:p>
          <a:p>
            <a:pPr marL="457200" indent="-457200" defTabSz="4044950">
              <a:spcAft>
                <a:spcPts val="19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Influence by interviewer presence</a:t>
            </a:r>
          </a:p>
          <a:p>
            <a:pPr lvl="0" defTabSz="4044950">
              <a:spcAft>
                <a:spcPts val="1900"/>
              </a:spcAft>
            </a:pPr>
            <a:br>
              <a:rPr lang="en-US" sz="3600" b="1" dirty="0">
                <a:solidFill>
                  <a:schemeClr val="accent5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accent5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Answer Behavior:</a:t>
            </a:r>
            <a:endParaRPr lang="en-US" sz="3600" dirty="0">
              <a:solidFill>
                <a:srgbClr val="003F7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457200" lvl="0" indent="-457200" defTabSz="4044950">
              <a:spcAft>
                <a:spcPts val="19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Slightly more extreme responding in CATI</a:t>
            </a:r>
            <a:r>
              <a:rPr lang="en-US" sz="3200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</a:t>
            </a:r>
          </a:p>
          <a:p>
            <a:pPr lvl="0" defTabSz="4044950">
              <a:spcAft>
                <a:spcPts val="1900"/>
              </a:spcAft>
            </a:pPr>
            <a:endParaRPr lang="en-US" sz="3200" dirty="0">
              <a:solidFill>
                <a:srgbClr val="003F7D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149" name="TextBox 2148">
            <a:extLst>
              <a:ext uri="{FF2B5EF4-FFF2-40B4-BE49-F238E27FC236}">
                <a16:creationId xmlns:a16="http://schemas.microsoft.com/office/drawing/2014/main" id="{1599F2A9-B646-CDE8-6BC9-913FD406EE54}"/>
              </a:ext>
            </a:extLst>
          </p:cNvPr>
          <p:cNvSpPr txBox="1"/>
          <p:nvPr/>
        </p:nvSpPr>
        <p:spPr>
          <a:xfrm>
            <a:off x="1708558" y="37984069"/>
            <a:ext cx="17005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b="1" dirty="0">
                <a:solidFill>
                  <a:schemeClr val="accent5"/>
                </a:solidFill>
                <a:latin typeface="Wingdings" pitchFamily="2" charset="77"/>
                <a:cs typeface="Arial" panose="020B0604020202020204" pitchFamily="34" charset="0"/>
              </a:rPr>
              <a:t></a:t>
            </a:r>
            <a:r>
              <a:rPr lang="en-DE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accent5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The Mode Does Not Matter – </a:t>
            </a:r>
            <a:r>
              <a:rPr lang="en-US" b="1" i="1" dirty="0">
                <a:solidFill>
                  <a:schemeClr val="accent5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Mostly</a:t>
            </a:r>
            <a:endParaRPr lang="en-DE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3" name="Group 32">
            <a:extLst>
              <a:ext uri="{FF2B5EF4-FFF2-40B4-BE49-F238E27FC236}">
                <a16:creationId xmlns:a16="http://schemas.microsoft.com/office/drawing/2014/main" id="{25C871F4-D41A-4B02-B6E9-4D66FE22FB0D}"/>
              </a:ext>
            </a:extLst>
          </p:cNvPr>
          <p:cNvGrpSpPr/>
          <p:nvPr/>
        </p:nvGrpSpPr>
        <p:grpSpPr>
          <a:xfrm>
            <a:off x="2267238" y="20539580"/>
            <a:ext cx="5442373" cy="1328051"/>
            <a:chOff x="30519150" y="7415902"/>
            <a:chExt cx="5495220" cy="1553884"/>
          </a:xfrm>
        </p:grpSpPr>
        <p:sp>
          <p:nvSpPr>
            <p:cNvPr id="94" name="Rectangle 33">
              <a:extLst>
                <a:ext uri="{FF2B5EF4-FFF2-40B4-BE49-F238E27FC236}">
                  <a16:creationId xmlns:a16="http://schemas.microsoft.com/office/drawing/2014/main" id="{5ACE5DF1-863F-4554-8ECB-BB767C821684}"/>
                </a:ext>
              </a:extLst>
            </p:cNvPr>
            <p:cNvSpPr/>
            <p:nvPr/>
          </p:nvSpPr>
          <p:spPr bwMode="auto">
            <a:xfrm>
              <a:off x="30519150" y="7415902"/>
              <a:ext cx="5114421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FSE Module via CAWI</a:t>
              </a:r>
              <a:endParaRPr kumimoji="0" lang="en-DE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95" name="Rectangle 37">
              <a:extLst>
                <a:ext uri="{FF2B5EF4-FFF2-40B4-BE49-F238E27FC236}">
                  <a16:creationId xmlns:a16="http://schemas.microsoft.com/office/drawing/2014/main" id="{EB7EA71D-1440-4F2F-87E4-5C77A75A13C5}"/>
                </a:ext>
              </a:extLst>
            </p:cNvPr>
            <p:cNvSpPr/>
            <p:nvPr/>
          </p:nvSpPr>
          <p:spPr bwMode="auto">
            <a:xfrm>
              <a:off x="34920584" y="8347837"/>
              <a:ext cx="1093786" cy="62194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769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1" name="Group 32">
            <a:extLst>
              <a:ext uri="{FF2B5EF4-FFF2-40B4-BE49-F238E27FC236}">
                <a16:creationId xmlns:a16="http://schemas.microsoft.com/office/drawing/2014/main" id="{BF5EB8F3-B39C-4B69-AADD-46EC161D188C}"/>
              </a:ext>
            </a:extLst>
          </p:cNvPr>
          <p:cNvGrpSpPr/>
          <p:nvPr/>
        </p:nvGrpSpPr>
        <p:grpSpPr>
          <a:xfrm>
            <a:off x="2526077" y="22551103"/>
            <a:ext cx="4888661" cy="1303988"/>
            <a:chOff x="30519150" y="7415902"/>
            <a:chExt cx="5495219" cy="1525729"/>
          </a:xfrm>
        </p:grpSpPr>
        <p:sp>
          <p:nvSpPr>
            <p:cNvPr id="112" name="Rectangle 33">
              <a:extLst>
                <a:ext uri="{FF2B5EF4-FFF2-40B4-BE49-F238E27FC236}">
                  <a16:creationId xmlns:a16="http://schemas.microsoft.com/office/drawing/2014/main" id="{864525FD-56BC-462C-92F6-C90523088882}"/>
                </a:ext>
              </a:extLst>
            </p:cNvPr>
            <p:cNvSpPr/>
            <p:nvPr/>
          </p:nvSpPr>
          <p:spPr bwMode="auto">
            <a:xfrm>
              <a:off x="30519150" y="7415902"/>
              <a:ext cx="5114421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CAWI Interview</a:t>
              </a:r>
              <a:endParaRPr kumimoji="0" lang="en-DE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13" name="Rectangle 37">
              <a:extLst>
                <a:ext uri="{FF2B5EF4-FFF2-40B4-BE49-F238E27FC236}">
                  <a16:creationId xmlns:a16="http://schemas.microsoft.com/office/drawing/2014/main" id="{DA592C99-85AD-4D47-AFDC-B13451F1C1D7}"/>
                </a:ext>
              </a:extLst>
            </p:cNvPr>
            <p:cNvSpPr/>
            <p:nvPr/>
          </p:nvSpPr>
          <p:spPr bwMode="auto">
            <a:xfrm>
              <a:off x="34920584" y="8319682"/>
              <a:ext cx="1093785" cy="62194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530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4" name="Group 32">
            <a:extLst>
              <a:ext uri="{FF2B5EF4-FFF2-40B4-BE49-F238E27FC236}">
                <a16:creationId xmlns:a16="http://schemas.microsoft.com/office/drawing/2014/main" id="{34D03757-315A-4F48-9343-448E87459669}"/>
              </a:ext>
            </a:extLst>
          </p:cNvPr>
          <p:cNvGrpSpPr/>
          <p:nvPr/>
        </p:nvGrpSpPr>
        <p:grpSpPr>
          <a:xfrm>
            <a:off x="2526077" y="24076888"/>
            <a:ext cx="4888663" cy="1303988"/>
            <a:chOff x="30519148" y="7415902"/>
            <a:chExt cx="5495221" cy="1525729"/>
          </a:xfrm>
        </p:grpSpPr>
        <p:sp>
          <p:nvSpPr>
            <p:cNvPr id="115" name="Rectangle 33">
              <a:extLst>
                <a:ext uri="{FF2B5EF4-FFF2-40B4-BE49-F238E27FC236}">
                  <a16:creationId xmlns:a16="http://schemas.microsoft.com/office/drawing/2014/main" id="{B767A0A3-B556-4F3E-B828-5491AF4A99B8}"/>
                </a:ext>
              </a:extLst>
            </p:cNvPr>
            <p:cNvSpPr/>
            <p:nvPr/>
          </p:nvSpPr>
          <p:spPr bwMode="auto">
            <a:xfrm>
              <a:off x="30519148" y="7415902"/>
              <a:ext cx="5114422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CAWI Nonresponse</a:t>
              </a:r>
              <a:endParaRPr kumimoji="0" lang="en-DE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16" name="Rectangle 37">
              <a:extLst>
                <a:ext uri="{FF2B5EF4-FFF2-40B4-BE49-F238E27FC236}">
                  <a16:creationId xmlns:a16="http://schemas.microsoft.com/office/drawing/2014/main" id="{2BE89A5A-6258-486A-B973-51DA2483811D}"/>
                </a:ext>
              </a:extLst>
            </p:cNvPr>
            <p:cNvSpPr/>
            <p:nvPr/>
          </p:nvSpPr>
          <p:spPr bwMode="auto">
            <a:xfrm>
              <a:off x="34920584" y="8319682"/>
              <a:ext cx="1093785" cy="62194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239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7" name="Group 32">
            <a:extLst>
              <a:ext uri="{FF2B5EF4-FFF2-40B4-BE49-F238E27FC236}">
                <a16:creationId xmlns:a16="http://schemas.microsoft.com/office/drawing/2014/main" id="{504DEDB4-B3BB-4B47-93B9-795697766014}"/>
              </a:ext>
            </a:extLst>
          </p:cNvPr>
          <p:cNvGrpSpPr/>
          <p:nvPr/>
        </p:nvGrpSpPr>
        <p:grpSpPr>
          <a:xfrm>
            <a:off x="8453125" y="22547031"/>
            <a:ext cx="4888661" cy="1303988"/>
            <a:chOff x="30519150" y="7415902"/>
            <a:chExt cx="5495219" cy="1525729"/>
          </a:xfrm>
        </p:grpSpPr>
        <p:sp>
          <p:nvSpPr>
            <p:cNvPr id="118" name="Rectangle 33">
              <a:extLst>
                <a:ext uri="{FF2B5EF4-FFF2-40B4-BE49-F238E27FC236}">
                  <a16:creationId xmlns:a16="http://schemas.microsoft.com/office/drawing/2014/main" id="{7381B638-CB42-4C8E-ADBF-6A9853B473BB}"/>
                </a:ext>
              </a:extLst>
            </p:cNvPr>
            <p:cNvSpPr/>
            <p:nvPr/>
          </p:nvSpPr>
          <p:spPr bwMode="auto">
            <a:xfrm>
              <a:off x="30519150" y="7415902"/>
              <a:ext cx="5114421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CATI Interview</a:t>
              </a:r>
              <a:endParaRPr kumimoji="0" lang="en-DE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19" name="Rectangle 37">
              <a:extLst>
                <a:ext uri="{FF2B5EF4-FFF2-40B4-BE49-F238E27FC236}">
                  <a16:creationId xmlns:a16="http://schemas.microsoft.com/office/drawing/2014/main" id="{50990451-F26F-4835-9957-FF7EDAEF4323}"/>
                </a:ext>
              </a:extLst>
            </p:cNvPr>
            <p:cNvSpPr/>
            <p:nvPr/>
          </p:nvSpPr>
          <p:spPr bwMode="auto">
            <a:xfrm>
              <a:off x="34920584" y="8319682"/>
              <a:ext cx="1093785" cy="62194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128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0" name="Group 32">
            <a:extLst>
              <a:ext uri="{FF2B5EF4-FFF2-40B4-BE49-F238E27FC236}">
                <a16:creationId xmlns:a16="http://schemas.microsoft.com/office/drawing/2014/main" id="{CB299C45-D4AB-400E-BA3F-C631C4025D38}"/>
              </a:ext>
            </a:extLst>
          </p:cNvPr>
          <p:cNvGrpSpPr/>
          <p:nvPr/>
        </p:nvGrpSpPr>
        <p:grpSpPr>
          <a:xfrm>
            <a:off x="8453126" y="24072816"/>
            <a:ext cx="4888661" cy="1303988"/>
            <a:chOff x="30519150" y="7415902"/>
            <a:chExt cx="5495219" cy="1525729"/>
          </a:xfrm>
        </p:grpSpPr>
        <p:sp>
          <p:nvSpPr>
            <p:cNvPr id="121" name="Rectangle 33">
              <a:extLst>
                <a:ext uri="{FF2B5EF4-FFF2-40B4-BE49-F238E27FC236}">
                  <a16:creationId xmlns:a16="http://schemas.microsoft.com/office/drawing/2014/main" id="{8FB2F6D2-EF30-48E0-855C-48F161DB367F}"/>
                </a:ext>
              </a:extLst>
            </p:cNvPr>
            <p:cNvSpPr/>
            <p:nvPr/>
          </p:nvSpPr>
          <p:spPr bwMode="auto">
            <a:xfrm>
              <a:off x="30519150" y="7415902"/>
              <a:ext cx="5114421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CATI Nonresponse</a:t>
              </a:r>
              <a:endParaRPr kumimoji="0" lang="en-DE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22" name="Rectangle 37">
              <a:extLst>
                <a:ext uri="{FF2B5EF4-FFF2-40B4-BE49-F238E27FC236}">
                  <a16:creationId xmlns:a16="http://schemas.microsoft.com/office/drawing/2014/main" id="{90CC053D-2DBB-4D7F-8226-FFF953DC0641}"/>
                </a:ext>
              </a:extLst>
            </p:cNvPr>
            <p:cNvSpPr/>
            <p:nvPr/>
          </p:nvSpPr>
          <p:spPr bwMode="auto">
            <a:xfrm>
              <a:off x="34920584" y="8319682"/>
              <a:ext cx="1093785" cy="62194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94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6" name="Group 32">
            <a:extLst>
              <a:ext uri="{FF2B5EF4-FFF2-40B4-BE49-F238E27FC236}">
                <a16:creationId xmlns:a16="http://schemas.microsoft.com/office/drawing/2014/main" id="{2425E7A8-8651-40CC-AE93-38F64ED8E931}"/>
              </a:ext>
            </a:extLst>
          </p:cNvPr>
          <p:cNvGrpSpPr/>
          <p:nvPr/>
        </p:nvGrpSpPr>
        <p:grpSpPr>
          <a:xfrm>
            <a:off x="8164068" y="20553392"/>
            <a:ext cx="5466775" cy="1328051"/>
            <a:chOff x="30519150" y="7415902"/>
            <a:chExt cx="5495220" cy="1553884"/>
          </a:xfrm>
        </p:grpSpPr>
        <p:sp>
          <p:nvSpPr>
            <p:cNvPr id="127" name="Rectangle 33">
              <a:extLst>
                <a:ext uri="{FF2B5EF4-FFF2-40B4-BE49-F238E27FC236}">
                  <a16:creationId xmlns:a16="http://schemas.microsoft.com/office/drawing/2014/main" id="{D11CAD56-0102-4032-8318-82B9DC1A11BF}"/>
                </a:ext>
              </a:extLst>
            </p:cNvPr>
            <p:cNvSpPr/>
            <p:nvPr/>
          </p:nvSpPr>
          <p:spPr bwMode="auto">
            <a:xfrm>
              <a:off x="30519150" y="7415902"/>
              <a:ext cx="5114421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FSE Module via CATI</a:t>
              </a:r>
              <a:endParaRPr kumimoji="0" lang="en-DE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28" name="Rectangle 37">
              <a:extLst>
                <a:ext uri="{FF2B5EF4-FFF2-40B4-BE49-F238E27FC236}">
                  <a16:creationId xmlns:a16="http://schemas.microsoft.com/office/drawing/2014/main" id="{48FD9A85-8555-4FF5-8A30-D06B1575C080}"/>
                </a:ext>
              </a:extLst>
            </p:cNvPr>
            <p:cNvSpPr/>
            <p:nvPr/>
          </p:nvSpPr>
          <p:spPr bwMode="auto">
            <a:xfrm>
              <a:off x="34920584" y="8347837"/>
              <a:ext cx="1093786" cy="62194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sz="3000" dirty="0">
                  <a:solidFill>
                    <a:schemeClr val="accent1"/>
                  </a:solidFill>
                </a:rPr>
                <a:t>222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32" name="Group 32">
            <a:extLst>
              <a:ext uri="{FF2B5EF4-FFF2-40B4-BE49-F238E27FC236}">
                <a16:creationId xmlns:a16="http://schemas.microsoft.com/office/drawing/2014/main" id="{2789025E-D646-4117-B78F-C676CF0DFDD4}"/>
              </a:ext>
            </a:extLst>
          </p:cNvPr>
          <p:cNvGrpSpPr/>
          <p:nvPr/>
        </p:nvGrpSpPr>
        <p:grpSpPr>
          <a:xfrm>
            <a:off x="5759100" y="18551162"/>
            <a:ext cx="4888661" cy="1303988"/>
            <a:chOff x="30519150" y="7415902"/>
            <a:chExt cx="5495219" cy="1525729"/>
          </a:xfrm>
        </p:grpSpPr>
        <p:sp>
          <p:nvSpPr>
            <p:cNvPr id="133" name="Rectangle 33">
              <a:extLst>
                <a:ext uri="{FF2B5EF4-FFF2-40B4-BE49-F238E27FC236}">
                  <a16:creationId xmlns:a16="http://schemas.microsoft.com/office/drawing/2014/main" id="{2C0EEC29-EA95-46B8-81C6-D7331C8C396B}"/>
                </a:ext>
              </a:extLst>
            </p:cNvPr>
            <p:cNvSpPr/>
            <p:nvPr/>
          </p:nvSpPr>
          <p:spPr bwMode="auto">
            <a:xfrm>
              <a:off x="30519150" y="7415902"/>
              <a:ext cx="5114421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CAWI-Split (70%)</a:t>
              </a:r>
              <a:endParaRPr kumimoji="0" lang="en-DE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34" name="Rectangle 37">
              <a:extLst>
                <a:ext uri="{FF2B5EF4-FFF2-40B4-BE49-F238E27FC236}">
                  <a16:creationId xmlns:a16="http://schemas.microsoft.com/office/drawing/2014/main" id="{E02F551F-4670-4EA9-B999-268E7712AB9F}"/>
                </a:ext>
              </a:extLst>
            </p:cNvPr>
            <p:cNvSpPr/>
            <p:nvPr/>
          </p:nvSpPr>
          <p:spPr bwMode="auto">
            <a:xfrm>
              <a:off x="34920584" y="8319682"/>
              <a:ext cx="1093785" cy="62194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991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35" name="Group 32">
            <a:extLst>
              <a:ext uri="{FF2B5EF4-FFF2-40B4-BE49-F238E27FC236}">
                <a16:creationId xmlns:a16="http://schemas.microsoft.com/office/drawing/2014/main" id="{261E222C-E9D6-4B5E-BACB-65B44CAD250A}"/>
              </a:ext>
            </a:extLst>
          </p:cNvPr>
          <p:cNvGrpSpPr/>
          <p:nvPr/>
        </p:nvGrpSpPr>
        <p:grpSpPr>
          <a:xfrm>
            <a:off x="13817721" y="22537991"/>
            <a:ext cx="4888661" cy="1303988"/>
            <a:chOff x="30519150" y="7415902"/>
            <a:chExt cx="5495219" cy="1525729"/>
          </a:xfrm>
        </p:grpSpPr>
        <p:sp>
          <p:nvSpPr>
            <p:cNvPr id="136" name="Rectangle 33">
              <a:extLst>
                <a:ext uri="{FF2B5EF4-FFF2-40B4-BE49-F238E27FC236}">
                  <a16:creationId xmlns:a16="http://schemas.microsoft.com/office/drawing/2014/main" id="{96D8CA9E-9D01-45AC-B6BB-BC7B91F8172F}"/>
                </a:ext>
              </a:extLst>
            </p:cNvPr>
            <p:cNvSpPr/>
            <p:nvPr/>
          </p:nvSpPr>
          <p:spPr bwMode="auto">
            <a:xfrm>
              <a:off x="30519150" y="7415902"/>
              <a:ext cx="5114421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CATI Interview</a:t>
              </a:r>
              <a:endParaRPr kumimoji="0" lang="en-DE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37" name="Rectangle 37">
              <a:extLst>
                <a:ext uri="{FF2B5EF4-FFF2-40B4-BE49-F238E27FC236}">
                  <a16:creationId xmlns:a16="http://schemas.microsoft.com/office/drawing/2014/main" id="{6757B9A4-31C5-4365-96DA-E580BA684EF3}"/>
                </a:ext>
              </a:extLst>
            </p:cNvPr>
            <p:cNvSpPr/>
            <p:nvPr/>
          </p:nvSpPr>
          <p:spPr bwMode="auto">
            <a:xfrm>
              <a:off x="34920584" y="8319682"/>
              <a:ext cx="1093785" cy="62194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453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38" name="Group 32">
            <a:extLst>
              <a:ext uri="{FF2B5EF4-FFF2-40B4-BE49-F238E27FC236}">
                <a16:creationId xmlns:a16="http://schemas.microsoft.com/office/drawing/2014/main" id="{46B880FD-66A6-4BED-9CA5-233C245D1A71}"/>
              </a:ext>
            </a:extLst>
          </p:cNvPr>
          <p:cNvGrpSpPr/>
          <p:nvPr/>
        </p:nvGrpSpPr>
        <p:grpSpPr>
          <a:xfrm>
            <a:off x="13825836" y="24086096"/>
            <a:ext cx="4888661" cy="1303988"/>
            <a:chOff x="30519150" y="7415902"/>
            <a:chExt cx="5495219" cy="1525729"/>
          </a:xfrm>
        </p:grpSpPr>
        <p:sp>
          <p:nvSpPr>
            <p:cNvPr id="139" name="Rectangle 33">
              <a:extLst>
                <a:ext uri="{FF2B5EF4-FFF2-40B4-BE49-F238E27FC236}">
                  <a16:creationId xmlns:a16="http://schemas.microsoft.com/office/drawing/2014/main" id="{CB619F25-0770-404E-A72D-D4395A44A8B9}"/>
                </a:ext>
              </a:extLst>
            </p:cNvPr>
            <p:cNvSpPr/>
            <p:nvPr/>
          </p:nvSpPr>
          <p:spPr bwMode="auto">
            <a:xfrm>
              <a:off x="30519150" y="7415902"/>
              <a:ext cx="5114421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CATI Nonresponse</a:t>
              </a:r>
              <a:endParaRPr kumimoji="0" lang="en-DE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40" name="Rectangle 37">
              <a:extLst>
                <a:ext uri="{FF2B5EF4-FFF2-40B4-BE49-F238E27FC236}">
                  <a16:creationId xmlns:a16="http://schemas.microsoft.com/office/drawing/2014/main" id="{42B000EF-70BA-4626-AB1D-3888C1804B24}"/>
                </a:ext>
              </a:extLst>
            </p:cNvPr>
            <p:cNvSpPr/>
            <p:nvPr/>
          </p:nvSpPr>
          <p:spPr bwMode="auto">
            <a:xfrm>
              <a:off x="34920584" y="8319682"/>
              <a:ext cx="1093785" cy="62194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4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41" name="Group 32">
            <a:extLst>
              <a:ext uri="{FF2B5EF4-FFF2-40B4-BE49-F238E27FC236}">
                <a16:creationId xmlns:a16="http://schemas.microsoft.com/office/drawing/2014/main" id="{B88FAB56-E711-4AB8-AAC0-387A145F4091}"/>
              </a:ext>
            </a:extLst>
          </p:cNvPr>
          <p:cNvGrpSpPr/>
          <p:nvPr/>
        </p:nvGrpSpPr>
        <p:grpSpPr>
          <a:xfrm>
            <a:off x="13817721" y="18551163"/>
            <a:ext cx="4888661" cy="1303988"/>
            <a:chOff x="30519150" y="7415902"/>
            <a:chExt cx="5495219" cy="1525729"/>
          </a:xfrm>
        </p:grpSpPr>
        <p:sp>
          <p:nvSpPr>
            <p:cNvPr id="142" name="Rectangle 33">
              <a:extLst>
                <a:ext uri="{FF2B5EF4-FFF2-40B4-BE49-F238E27FC236}">
                  <a16:creationId xmlns:a16="http://schemas.microsoft.com/office/drawing/2014/main" id="{341591E6-BCD2-4093-8A70-E7AECE6F369D}"/>
                </a:ext>
              </a:extLst>
            </p:cNvPr>
            <p:cNvSpPr/>
            <p:nvPr/>
          </p:nvSpPr>
          <p:spPr bwMode="auto">
            <a:xfrm>
              <a:off x="30519150" y="7415902"/>
              <a:ext cx="5114421" cy="127854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CATI-Split (30%)</a:t>
              </a:r>
              <a:endParaRPr kumimoji="0" lang="en-DE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43" name="Rectangle 37">
              <a:extLst>
                <a:ext uri="{FF2B5EF4-FFF2-40B4-BE49-F238E27FC236}">
                  <a16:creationId xmlns:a16="http://schemas.microsoft.com/office/drawing/2014/main" id="{F05BB891-9D0F-4688-8D72-B8C3B418C0A5}"/>
                </a:ext>
              </a:extLst>
            </p:cNvPr>
            <p:cNvSpPr/>
            <p:nvPr/>
          </p:nvSpPr>
          <p:spPr bwMode="auto">
            <a:xfrm>
              <a:off x="34920584" y="8319682"/>
              <a:ext cx="1093785" cy="621949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044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30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457</a:t>
              </a:r>
              <a:endParaRPr kumimoji="0" lang="en-DE" sz="3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4" name="Verbinder: gewinkelt 3">
            <a:extLst>
              <a:ext uri="{FF2B5EF4-FFF2-40B4-BE49-F238E27FC236}">
                <a16:creationId xmlns:a16="http://schemas.microsoft.com/office/drawing/2014/main" id="{297A48D0-8AD8-4F81-BF3E-5DDE285E2980}"/>
              </a:ext>
            </a:extLst>
          </p:cNvPr>
          <p:cNvCxnSpPr>
            <a:stCxn id="34" idx="2"/>
            <a:endCxn id="133" idx="3"/>
          </p:cNvCxnSpPr>
          <p:nvPr/>
        </p:nvCxnSpPr>
        <p:spPr bwMode="auto">
          <a:xfrm rot="5400000">
            <a:off x="10707353" y="17945440"/>
            <a:ext cx="753728" cy="1550444"/>
          </a:xfrm>
          <a:prstGeom prst="bentConnector2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Verbinder: gewinkelt 6">
            <a:extLst>
              <a:ext uri="{FF2B5EF4-FFF2-40B4-BE49-F238E27FC236}">
                <a16:creationId xmlns:a16="http://schemas.microsoft.com/office/drawing/2014/main" id="{B5FABDC5-1EE3-42B1-89AA-CAF96C6B2DAB}"/>
              </a:ext>
            </a:extLst>
          </p:cNvPr>
          <p:cNvCxnSpPr>
            <a:stCxn id="34" idx="2"/>
            <a:endCxn id="142" idx="1"/>
          </p:cNvCxnSpPr>
          <p:nvPr/>
        </p:nvCxnSpPr>
        <p:spPr bwMode="auto">
          <a:xfrm rot="16200000" flipH="1">
            <a:off x="12461716" y="17741521"/>
            <a:ext cx="753729" cy="1958282"/>
          </a:xfrm>
          <a:prstGeom prst="bentConnector2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2AB1CA06-E47E-4BC3-B3E4-F87CB27AD295}"/>
              </a:ext>
            </a:extLst>
          </p:cNvPr>
          <p:cNvCxnSpPr>
            <a:endCxn id="136" idx="0"/>
          </p:cNvCxnSpPr>
          <p:nvPr/>
        </p:nvCxnSpPr>
        <p:spPr bwMode="auto">
          <a:xfrm flipH="1">
            <a:off x="16092669" y="19643890"/>
            <a:ext cx="8114" cy="289410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265D633E-E3AE-4120-B047-F85DA093390D}"/>
              </a:ext>
            </a:extLst>
          </p:cNvPr>
          <p:cNvCxnSpPr>
            <a:cxnSpLocks/>
            <a:stCxn id="136" idx="2"/>
            <a:endCxn id="139" idx="0"/>
          </p:cNvCxnSpPr>
          <p:nvPr/>
        </p:nvCxnSpPr>
        <p:spPr bwMode="auto">
          <a:xfrm>
            <a:off x="16092669" y="23630718"/>
            <a:ext cx="8115" cy="45537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5E67BA43-45CB-4A7D-8EC1-ACD1CFB4E8E1}"/>
              </a:ext>
            </a:extLst>
          </p:cNvPr>
          <p:cNvCxnSpPr>
            <a:cxnSpLocks/>
            <a:stCxn id="133" idx="2"/>
            <a:endCxn id="127" idx="0"/>
          </p:cNvCxnSpPr>
          <p:nvPr/>
        </p:nvCxnSpPr>
        <p:spPr bwMode="auto">
          <a:xfrm>
            <a:off x="8034048" y="19643889"/>
            <a:ext cx="2673994" cy="90950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766E39A7-10B2-447D-8AC7-9DFC20E3BD6C}"/>
              </a:ext>
            </a:extLst>
          </p:cNvPr>
          <p:cNvCxnSpPr>
            <a:cxnSpLocks/>
            <a:stCxn id="133" idx="2"/>
            <a:endCxn id="94" idx="0"/>
          </p:cNvCxnSpPr>
          <p:nvPr/>
        </p:nvCxnSpPr>
        <p:spPr bwMode="auto">
          <a:xfrm flipH="1">
            <a:off x="4799856" y="19643889"/>
            <a:ext cx="3234192" cy="89569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B12F61A6-09A2-4081-AF88-3F7F03D95E1B}"/>
              </a:ext>
            </a:extLst>
          </p:cNvPr>
          <p:cNvCxnSpPr>
            <a:cxnSpLocks/>
            <a:stCxn id="94" idx="2"/>
            <a:endCxn id="112" idx="0"/>
          </p:cNvCxnSpPr>
          <p:nvPr/>
        </p:nvCxnSpPr>
        <p:spPr bwMode="auto">
          <a:xfrm>
            <a:off x="4799856" y="21632307"/>
            <a:ext cx="1169" cy="91879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089D2411-C78B-4842-8FFF-EBE682F12517}"/>
              </a:ext>
            </a:extLst>
          </p:cNvPr>
          <p:cNvCxnSpPr>
            <a:cxnSpLocks/>
            <a:stCxn id="112" idx="2"/>
            <a:endCxn id="115" idx="0"/>
          </p:cNvCxnSpPr>
          <p:nvPr/>
        </p:nvCxnSpPr>
        <p:spPr bwMode="auto">
          <a:xfrm>
            <a:off x="4801025" y="23643830"/>
            <a:ext cx="0" cy="43305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2" name="Gerade Verbindung mit Pfeil 41">
            <a:extLst>
              <a:ext uri="{FF2B5EF4-FFF2-40B4-BE49-F238E27FC236}">
                <a16:creationId xmlns:a16="http://schemas.microsoft.com/office/drawing/2014/main" id="{1B9AFC4D-9024-4DB2-A97F-F5DFB94313FC}"/>
              </a:ext>
            </a:extLst>
          </p:cNvPr>
          <p:cNvCxnSpPr>
            <a:cxnSpLocks/>
            <a:stCxn id="127" idx="2"/>
            <a:endCxn id="118" idx="0"/>
          </p:cNvCxnSpPr>
          <p:nvPr/>
        </p:nvCxnSpPr>
        <p:spPr bwMode="auto">
          <a:xfrm>
            <a:off x="10708042" y="21646119"/>
            <a:ext cx="20031" cy="90091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6BEA0874-5AF5-4E42-8F0F-F2347C2ECFCB}"/>
              </a:ext>
            </a:extLst>
          </p:cNvPr>
          <p:cNvCxnSpPr>
            <a:stCxn id="118" idx="2"/>
            <a:endCxn id="121" idx="0"/>
          </p:cNvCxnSpPr>
          <p:nvPr/>
        </p:nvCxnSpPr>
        <p:spPr bwMode="auto">
          <a:xfrm>
            <a:off x="10728073" y="23639758"/>
            <a:ext cx="1" cy="43305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4" name="Rechteck 3">
            <a:extLst>
              <a:ext uri="{FF2B5EF4-FFF2-40B4-BE49-F238E27FC236}">
                <a16:creationId xmlns:a16="http://schemas.microsoft.com/office/drawing/2014/main" id="{BCD34666-6F52-4DD5-B562-5CF9F73B5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91602" y="20699772"/>
            <a:ext cx="9862008" cy="506655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defTabSz="4044950">
              <a:spcAft>
                <a:spcPts val="1000"/>
              </a:spcAft>
            </a:pPr>
            <a:r>
              <a:rPr lang="en-US" sz="4000" b="1" dirty="0">
                <a:solidFill>
                  <a:srgbClr val="003F7D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Follow-Up Questions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3F7D"/>
                </a:solidFill>
              </a:rPr>
              <a:t>Please assess how likely it is that you would invite the person for a job interview</a:t>
            </a:r>
            <a:r>
              <a:rPr lang="en-US" sz="3600" i="1" dirty="0">
                <a:solidFill>
                  <a:srgbClr val="003F7D"/>
                </a:solidFill>
              </a:rPr>
              <a:t>. </a:t>
            </a:r>
            <a:r>
              <a:rPr lang="en-US" sz="3200" i="1" dirty="0">
                <a:solidFill>
                  <a:srgbClr val="003F7D"/>
                </a:solidFill>
              </a:rPr>
              <a:t>(Scale: 1 (very unlikely) – 10 (very likely))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3F7D"/>
                </a:solidFill>
              </a:rPr>
              <a:t>Please also assess how promising you find the application details that were described just now.</a:t>
            </a:r>
            <a:r>
              <a:rPr lang="en-US" sz="3600" i="1" dirty="0">
                <a:solidFill>
                  <a:srgbClr val="003F7D"/>
                </a:solidFill>
              </a:rPr>
              <a:t> </a:t>
            </a:r>
            <a:r>
              <a:rPr lang="en-US" sz="3200" i="1" dirty="0">
                <a:solidFill>
                  <a:srgbClr val="003F7D"/>
                </a:solidFill>
              </a:rPr>
              <a:t>(Scale: 1 (not at all promising) – 10 (very promising))</a:t>
            </a:r>
            <a:endParaRPr lang="en-US" sz="3600" dirty="0">
              <a:solidFill>
                <a:srgbClr val="003F7D"/>
              </a:solidFill>
            </a:endParaRPr>
          </a:p>
        </p:txBody>
      </p:sp>
      <p:sp>
        <p:nvSpPr>
          <p:cNvPr id="67" name="TextBox 2144">
            <a:extLst>
              <a:ext uri="{FF2B5EF4-FFF2-40B4-BE49-F238E27FC236}">
                <a16:creationId xmlns:a16="http://schemas.microsoft.com/office/drawing/2014/main" id="{066F11CB-C368-4EE5-84A8-6B575E2CE197}"/>
              </a:ext>
            </a:extLst>
          </p:cNvPr>
          <p:cNvSpPr txBox="1"/>
          <p:nvPr/>
        </p:nvSpPr>
        <p:spPr>
          <a:xfrm>
            <a:off x="1993029" y="14697405"/>
            <a:ext cx="16985834" cy="135421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3F7D"/>
                </a:solidFill>
              </a:rPr>
              <a:t>High Frequency Establishment Panel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 2022 (Wave 23)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3F7D"/>
                </a:solidFill>
              </a:rPr>
              <a:t>1,978 German Establishments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Telephone Only</a:t>
            </a:r>
          </a:p>
        </p:txBody>
      </p:sp>
      <p:sp>
        <p:nvSpPr>
          <p:cNvPr id="3" name="Pfeil: nach rechts gekrümmt 2">
            <a:extLst>
              <a:ext uri="{FF2B5EF4-FFF2-40B4-BE49-F238E27FC236}">
                <a16:creationId xmlns:a16="http://schemas.microsoft.com/office/drawing/2014/main" id="{2B1D074D-E690-4401-B6B7-F554A0559E42}"/>
              </a:ext>
            </a:extLst>
          </p:cNvPr>
          <p:cNvSpPr/>
          <p:nvPr/>
        </p:nvSpPr>
        <p:spPr bwMode="auto">
          <a:xfrm rot="17003182">
            <a:off x="19691123" y="11174551"/>
            <a:ext cx="892653" cy="2969243"/>
          </a:xfrm>
          <a:prstGeom prst="curvedRightArrow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044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5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9" name="Pfeil: nach rechts gekrümmt 68">
            <a:extLst>
              <a:ext uri="{FF2B5EF4-FFF2-40B4-BE49-F238E27FC236}">
                <a16:creationId xmlns:a16="http://schemas.microsoft.com/office/drawing/2014/main" id="{5290E6A0-80F7-46D8-8B9D-C94F1F460E12}"/>
              </a:ext>
            </a:extLst>
          </p:cNvPr>
          <p:cNvSpPr/>
          <p:nvPr/>
        </p:nvSpPr>
        <p:spPr bwMode="auto">
          <a:xfrm rot="4727371" flipV="1">
            <a:off x="10708866" y="6320919"/>
            <a:ext cx="892653" cy="2955757"/>
          </a:xfrm>
          <a:prstGeom prst="curvedRightArrow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044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5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6" name="Rechteck 3">
            <a:extLst>
              <a:ext uri="{FF2B5EF4-FFF2-40B4-BE49-F238E27FC236}">
                <a16:creationId xmlns:a16="http://schemas.microsoft.com/office/drawing/2014/main" id="{0BDEC16B-C637-428A-9A1C-6E7342E82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355" y="26546463"/>
            <a:ext cx="10453378" cy="1072622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defTabSz="4044950">
              <a:spcAft>
                <a:spcPts val="1000"/>
              </a:spcAft>
            </a:pPr>
            <a:endParaRPr lang="en-US" sz="3600" dirty="0">
              <a:solidFill>
                <a:srgbClr val="003F7D"/>
              </a:solidFill>
            </a:endParaRPr>
          </a:p>
        </p:txBody>
      </p:sp>
      <p:sp>
        <p:nvSpPr>
          <p:cNvPr id="87" name="Rechteck 3">
            <a:extLst>
              <a:ext uri="{FF2B5EF4-FFF2-40B4-BE49-F238E27FC236}">
                <a16:creationId xmlns:a16="http://schemas.microsoft.com/office/drawing/2014/main" id="{44CBF290-076C-490C-96BF-A6D6DF5D1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6777" y="26546463"/>
            <a:ext cx="7161847" cy="1067037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defTabSz="4044950">
              <a:spcAft>
                <a:spcPts val="1000"/>
              </a:spcAft>
            </a:pPr>
            <a:endParaRPr lang="en-US" sz="3600" dirty="0">
              <a:solidFill>
                <a:srgbClr val="003F7D"/>
              </a:solidFill>
            </a:endParaRPr>
          </a:p>
        </p:txBody>
      </p:sp>
      <p:sp>
        <p:nvSpPr>
          <p:cNvPr id="88" name="Rechteck 3">
            <a:extLst>
              <a:ext uri="{FF2B5EF4-FFF2-40B4-BE49-F238E27FC236}">
                <a16:creationId xmlns:a16="http://schemas.microsoft.com/office/drawing/2014/main" id="{977EDADF-B271-4BF6-9A15-B4A00D2C5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06668" y="26536836"/>
            <a:ext cx="8864198" cy="10670371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127000" dir="10800000" algn="r" rotWithShape="0">
              <a:schemeClr val="bg1">
                <a:lumMod val="75000"/>
              </a:schemeClr>
            </a:outerShdw>
          </a:effectLst>
        </p:spPr>
        <p:txBody>
          <a:bodyPr wrap="square" lIns="288000" tIns="288000" rIns="288000" bIns="360000" anchor="t" anchorCtr="0">
            <a:noAutofit/>
          </a:bodyPr>
          <a:lstStyle/>
          <a:p>
            <a:pPr defTabSz="4044950">
              <a:spcAft>
                <a:spcPts val="1000"/>
              </a:spcAft>
            </a:pPr>
            <a:endParaRPr lang="en-US" sz="3600" dirty="0">
              <a:solidFill>
                <a:srgbClr val="003F7D"/>
              </a:solidFill>
            </a:endParaRPr>
          </a:p>
        </p:txBody>
      </p:sp>
      <p:sp>
        <p:nvSpPr>
          <p:cNvPr id="96" name="TextBox 2148">
            <a:extLst>
              <a:ext uri="{FF2B5EF4-FFF2-40B4-BE49-F238E27FC236}">
                <a16:creationId xmlns:a16="http://schemas.microsoft.com/office/drawing/2014/main" id="{0C0DFA73-4573-4DAB-8940-58549F6F67EB}"/>
              </a:ext>
            </a:extLst>
          </p:cNvPr>
          <p:cNvSpPr txBox="1"/>
          <p:nvPr/>
        </p:nvSpPr>
        <p:spPr>
          <a:xfrm>
            <a:off x="2267237" y="26810255"/>
            <a:ext cx="10117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Random Intercept Model (RIM) </a:t>
            </a:r>
            <a:r>
              <a:rPr lang="de-DE" sz="3600" b="1" dirty="0" err="1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3600" b="1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 </a:t>
            </a:r>
            <a:br>
              <a:rPr lang="de-DE" sz="3600" b="1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600" b="1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(CAWI &amp; </a:t>
            </a:r>
            <a:r>
              <a:rPr lang="de-DE" sz="3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CATI</a:t>
            </a:r>
            <a:r>
              <a:rPr lang="de-DE" sz="3600" b="1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DE" sz="3600" b="1" dirty="0">
              <a:solidFill>
                <a:srgbClr val="003F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Grafik 51">
            <a:extLst>
              <a:ext uri="{FF2B5EF4-FFF2-40B4-BE49-F238E27FC236}">
                <a16:creationId xmlns:a16="http://schemas.microsoft.com/office/drawing/2014/main" id="{14EBAA58-7FF1-4E5F-BDD0-D07FDFA9D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933" y="28413890"/>
            <a:ext cx="10972822" cy="9144018"/>
          </a:xfrm>
          <a:prstGeom prst="rect">
            <a:avLst/>
          </a:prstGeom>
        </p:spPr>
      </p:pic>
      <p:sp>
        <p:nvSpPr>
          <p:cNvPr id="75" name="TextBox 2148">
            <a:extLst>
              <a:ext uri="{FF2B5EF4-FFF2-40B4-BE49-F238E27FC236}">
                <a16:creationId xmlns:a16="http://schemas.microsoft.com/office/drawing/2014/main" id="{2223B063-4291-4607-A627-7CFA9A572DE9}"/>
              </a:ext>
            </a:extLst>
          </p:cNvPr>
          <p:cNvSpPr txBox="1"/>
          <p:nvPr/>
        </p:nvSpPr>
        <p:spPr>
          <a:xfrm>
            <a:off x="13308791" y="26799302"/>
            <a:ext cx="78076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RIM Difference in Question </a:t>
            </a:r>
            <a:br>
              <a:rPr lang="en-US" sz="3600" b="1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by Mode (CAWI &amp; </a:t>
            </a:r>
            <a:r>
              <a:rPr lang="en-US" sz="3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CATI</a:t>
            </a:r>
            <a:r>
              <a:rPr lang="de-DE" sz="3600" b="1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DE" sz="3600" b="1" dirty="0">
              <a:solidFill>
                <a:srgbClr val="003F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2148">
            <a:extLst>
              <a:ext uri="{FF2B5EF4-FFF2-40B4-BE49-F238E27FC236}">
                <a16:creationId xmlns:a16="http://schemas.microsoft.com/office/drawing/2014/main" id="{BE835796-FA97-4527-ADF8-D577CF17C532}"/>
              </a:ext>
            </a:extLst>
          </p:cNvPr>
          <p:cNvSpPr txBox="1"/>
          <p:nvPr/>
        </p:nvSpPr>
        <p:spPr>
          <a:xfrm>
            <a:off x="21108383" y="26799301"/>
            <a:ext cx="8346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Marginal Effect on Satisficing </a:t>
            </a:r>
            <a:r>
              <a:rPr lang="en-GB" sz="3600" b="1" dirty="0" err="1">
                <a:solidFill>
                  <a:srgbClr val="003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</a:t>
            </a:r>
            <a:endParaRPr lang="en-GB" sz="3600" b="1" dirty="0">
              <a:solidFill>
                <a:srgbClr val="003F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F59A73F-4E36-494D-B8D1-D015D19375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95"/>
          <a:stretch/>
        </p:blipFill>
        <p:spPr>
          <a:xfrm>
            <a:off x="13249950" y="28804553"/>
            <a:ext cx="6173043" cy="8762723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C3D2099-69DA-48BA-9BD8-BFF3E16628B3}"/>
              </a:ext>
            </a:extLst>
          </p:cNvPr>
          <p:cNvSpPr txBox="1"/>
          <p:nvPr/>
        </p:nvSpPr>
        <p:spPr>
          <a:xfrm flipH="1">
            <a:off x="12973538" y="28413890"/>
            <a:ext cx="7161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3F7D"/>
                </a:solidFill>
              </a:rPr>
              <a:t>Invitation            Prospects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A4C436DA-44CC-45DE-8163-36FADD1FE842}"/>
              </a:ext>
            </a:extLst>
          </p:cNvPr>
          <p:cNvSpPr txBox="1"/>
          <p:nvPr/>
        </p:nvSpPr>
        <p:spPr>
          <a:xfrm flipH="1">
            <a:off x="21116459" y="28411122"/>
            <a:ext cx="8481184" cy="587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3F7D"/>
                </a:solidFill>
              </a:rPr>
              <a:t>CAWI               CATI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F73AB17D-D52B-4D10-A11E-59BCBF1C8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5645" y="28926247"/>
            <a:ext cx="9144018" cy="868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2371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IAB-CD-2019_Grafik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F7D"/>
      </a:accent1>
      <a:accent2>
        <a:srgbClr val="CED72D"/>
      </a:accent2>
      <a:accent3>
        <a:srgbClr val="54BDBF"/>
      </a:accent3>
      <a:accent4>
        <a:srgbClr val="0C7FA7"/>
      </a:accent4>
      <a:accent5>
        <a:srgbClr val="ED9656"/>
      </a:accent5>
      <a:accent6>
        <a:srgbClr val="82C074"/>
      </a:accent6>
      <a:hlink>
        <a:srgbClr val="0563C1"/>
      </a:hlink>
      <a:folHlink>
        <a:srgbClr val="954F72"/>
      </a:folHlink>
    </a:clrScheme>
    <a:fontScheme name="Benutzerdefiniert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0449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5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0449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5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0B7D3"/>
        </a:accent1>
        <a:accent2>
          <a:srgbClr val="003F7E"/>
        </a:accent2>
        <a:accent3>
          <a:srgbClr val="FFFFFF"/>
        </a:accent3>
        <a:accent4>
          <a:srgbClr val="000000"/>
        </a:accent4>
        <a:accent5>
          <a:srgbClr val="D4D8E6"/>
        </a:accent5>
        <a:accent6>
          <a:srgbClr val="003872"/>
        </a:accent6>
        <a:hlink>
          <a:srgbClr val="FBBB00"/>
        </a:hlink>
        <a:folHlink>
          <a:srgbClr val="989A1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626</Words>
  <Application>Microsoft Office PowerPoint</Application>
  <PresentationFormat>Benutzerdefiniert</PresentationFormat>
  <Paragraphs>79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Source Sans Pro</vt:lpstr>
      <vt:lpstr>Wingdings</vt:lpstr>
      <vt:lpstr>Source Sans Pro Light</vt:lpstr>
      <vt:lpstr>Agfa Rotis Sans Serif</vt:lpstr>
      <vt:lpstr>Calibri</vt:lpstr>
      <vt:lpstr>Standarddesign</vt:lpstr>
      <vt:lpstr>PowerPoint-Präsentation</vt:lpstr>
    </vt:vector>
  </TitlesOfParts>
  <Company>Bundesagentur für Arbeit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WeidmannC</dc:creator>
  <cp:lastModifiedBy>Hensgen Sophie</cp:lastModifiedBy>
  <cp:revision>189</cp:revision>
  <cp:lastPrinted>2019-02-12T12:57:44Z</cp:lastPrinted>
  <dcterms:created xsi:type="dcterms:W3CDTF">2010-05-04T10:23:43Z</dcterms:created>
  <dcterms:modified xsi:type="dcterms:W3CDTF">2024-11-11T10:31:30Z</dcterms:modified>
</cp:coreProperties>
</file>